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mbria" panose="02040503050406030204" pitchFamily="18" charset="0"/>
      <p:regular r:id="rId23"/>
      <p:bold r:id="rId24"/>
      <p:italic r:id="rId25"/>
      <p:boldItalic r:id="rId26"/>
    </p:embeddedFont>
    <p:embeddedFont>
      <p:font typeface="Lato" panose="020B0604020202020204" charset="0"/>
      <p:regular r:id="rId27"/>
      <p:bold r:id="rId28"/>
      <p:italic r:id="rId29"/>
      <p:boldItalic r:id="rId30"/>
    </p:embeddedFont>
    <p:embeddedFont>
      <p:font typeface="Raleway"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7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6ce7f8470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6ce7f847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784d470d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784d470d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06302e009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06302e00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2f9768e3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2f9768e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06302e00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06302e00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06302e00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06302e00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2f9768e38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2f9768e3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2a947e07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2a947e07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Taken from RADD’s homepage under RADD’s Mission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2a947e07a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82a947e07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06302e0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06302e0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26efb427f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26efb427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4574253a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4574253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2992e6da8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2992e6da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3f1e6465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3f1e6465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4/21 Note: Taken from RADD’s homepage on website / “Our Promise”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81659b0b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81659b0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8a9a60bf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8a9a60b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6ce7f847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6ce7f847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6ce7f847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6ce7f84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6ce7f847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6ce7f847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cxnSp>
        <p:nvCxnSpPr>
          <p:cNvPr id="11" name="Google Shape;11;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2" name="Google Shape;12;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3" name="Google Shape;13;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4" name="Google Shape;14;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5" name="Google Shape;15;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6" name="Google Shape;16;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1"/>
        <p:cNvGrpSpPr/>
        <p:nvPr/>
      </p:nvGrpSpPr>
      <p:grpSpPr>
        <a:xfrm>
          <a:off x="0" y="0"/>
          <a:ext cx="0" cy="0"/>
          <a:chOff x="0" y="0"/>
          <a:chExt cx="0" cy="0"/>
        </a:xfrm>
      </p:grpSpPr>
      <p:cxnSp>
        <p:nvCxnSpPr>
          <p:cNvPr id="62" name="Google Shape;62;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3" name="Google Shape;63;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4" name="Google Shape;64;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5" name="Google Shape;65;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6" name="Google Shape;66;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cxnSp>
        <p:nvCxnSpPr>
          <p:cNvPr id="18" name="Google Shape;18;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9" name="Google Shape;19;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20" name="Google Shape;20;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1" name="Google Shape;21;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cxnSp>
        <p:nvCxnSpPr>
          <p:cNvPr id="23" name="Google Shape;23;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4" name="Google Shape;24;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5" name="Google Shape;25;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6" name="Google Shape;26;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8" name="Google Shape;28;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cxnSp>
        <p:nvCxnSpPr>
          <p:cNvPr id="30" name="Google Shape;30;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1" name="Google Shape;31;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2" name="Google Shape;32;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3" name="Google Shape;33;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cxnSp>
        <p:nvCxnSpPr>
          <p:cNvPr id="41" name="Google Shape;41;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2" name="Google Shape;42;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4" name="Google Shape;4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5"/>
        <p:cNvGrpSpPr/>
        <p:nvPr/>
      </p:nvGrpSpPr>
      <p:grpSpPr>
        <a:xfrm>
          <a:off x="0" y="0"/>
          <a:ext cx="0" cy="0"/>
          <a:chOff x="0" y="0"/>
          <a:chExt cx="0" cy="0"/>
        </a:xfrm>
      </p:grpSpPr>
      <p:cxnSp>
        <p:nvCxnSpPr>
          <p:cNvPr id="46" name="Google Shape;46;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7" name="Google Shape;47;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8" name="Google Shape;48;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 name="Google Shape;5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2" name="Google Shape;52;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3" name="Google Shape;53;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4" name="Google Shape;5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5" name="Google Shape;55;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cxnSp>
        <p:nvCxnSpPr>
          <p:cNvPr id="57" name="Google Shape;57;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8" name="Google Shape;58;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9" name="Google Shape;59;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0" name="Google Shape;60;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7815250" y="4306465"/>
            <a:ext cx="1179176" cy="397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hyperlink" Target="http://www.fussfreecooking.com/recipe-categories/sugary-treats/strawberry-limenad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urvey.constantcontact.com/survey/a07eh6a1yn9kc19yzoj/start"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teens.drugabuse.gov/blog/post/designated-drivers-you-are-not-alo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121"/>
        </a:solid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Arial"/>
                <a:ea typeface="Arial"/>
                <a:cs typeface="Arial"/>
                <a:sym typeface="Arial"/>
              </a:rPr>
              <a:t>Recording Artists Against Drunk Driving®</a:t>
            </a:r>
            <a:endParaRPr b="1">
              <a:solidFill>
                <a:schemeClr val="lt1"/>
              </a:solidFill>
              <a:latin typeface="Arial"/>
              <a:ea typeface="Arial"/>
              <a:cs typeface="Arial"/>
              <a:sym typeface="Arial"/>
            </a:endParaRPr>
          </a:p>
          <a:p>
            <a:pPr marL="0" lvl="0" indent="0" algn="l" rtl="0">
              <a:spcBef>
                <a:spcPts val="0"/>
              </a:spcBef>
              <a:spcAft>
                <a:spcPts val="0"/>
              </a:spcAft>
              <a:buNone/>
            </a:pPr>
            <a:r>
              <a:rPr lang="en" b="1">
                <a:solidFill>
                  <a:schemeClr val="lt1"/>
                </a:solidFill>
                <a:latin typeface="Arial"/>
                <a:ea typeface="Arial"/>
                <a:cs typeface="Arial"/>
                <a:sym typeface="Arial"/>
              </a:rPr>
              <a:t>Lesson 3: D.U.I Prevention Strategies</a:t>
            </a:r>
            <a:endParaRPr b="1">
              <a:solidFill>
                <a:schemeClr val="lt1"/>
              </a:solidFill>
              <a:latin typeface="Arial"/>
              <a:ea typeface="Arial"/>
              <a:cs typeface="Arial"/>
              <a:sym typeface="Arial"/>
            </a:endParaRPr>
          </a:p>
        </p:txBody>
      </p:sp>
      <p:pic>
        <p:nvPicPr>
          <p:cNvPr id="74" name="Google Shape;74;p13"/>
          <p:cNvPicPr preferRelativeResize="0"/>
          <p:nvPr/>
        </p:nvPicPr>
        <p:blipFill>
          <a:blip r:embed="rId3">
            <a:alphaModFix/>
          </a:blip>
          <a:stretch>
            <a:fillRect/>
          </a:stretch>
        </p:blipFill>
        <p:spPr>
          <a:xfrm>
            <a:off x="1747325" y="984425"/>
            <a:ext cx="5649350" cy="1905175"/>
          </a:xfrm>
          <a:prstGeom prst="rect">
            <a:avLst/>
          </a:prstGeom>
          <a:noFill/>
          <a:ln>
            <a:noFill/>
          </a:ln>
        </p:spPr>
      </p:pic>
      <p:sp>
        <p:nvSpPr>
          <p:cNvPr id="75" name="Google Shape;75;p13"/>
          <p:cNvSpPr txBox="1"/>
          <p:nvPr/>
        </p:nvSpPr>
        <p:spPr>
          <a:xfrm>
            <a:off x="1339800" y="2889588"/>
            <a:ext cx="6464400" cy="28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t>We are the Entertainment Industry’s Voice for Road Safety.</a:t>
            </a:r>
            <a:endParaRPr sz="1800"/>
          </a:p>
        </p:txBody>
      </p:sp>
      <p:sp>
        <p:nvSpPr>
          <p:cNvPr id="76" name="Google Shape;76;p1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319500" y="936600"/>
            <a:ext cx="379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DA2121"/>
                </a:solidFill>
                <a:latin typeface="Arial"/>
                <a:ea typeface="Arial"/>
                <a:cs typeface="Arial"/>
                <a:sym typeface="Arial"/>
              </a:rPr>
              <a:t>Ask a Friend</a:t>
            </a:r>
            <a:endParaRPr>
              <a:solidFill>
                <a:srgbClr val="DA2121"/>
              </a:solidFill>
              <a:latin typeface="Arial"/>
              <a:ea typeface="Arial"/>
              <a:cs typeface="Arial"/>
              <a:sym typeface="Arial"/>
            </a:endParaRPr>
          </a:p>
        </p:txBody>
      </p:sp>
      <p:sp>
        <p:nvSpPr>
          <p:cNvPr id="143" name="Google Shape;143;p22"/>
          <p:cNvSpPr txBox="1">
            <a:spLocks noGrp="1"/>
          </p:cNvSpPr>
          <p:nvPr>
            <p:ph type="body" idx="1"/>
          </p:nvPr>
        </p:nvSpPr>
        <p:spPr>
          <a:xfrm>
            <a:off x="319500" y="1692300"/>
            <a:ext cx="3338100" cy="28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Consider calling a friend to pick you up and take you home or ask them if you can crash on their couch for the night.</a:t>
            </a:r>
            <a:endParaRPr>
              <a:latin typeface="Arial"/>
              <a:ea typeface="Arial"/>
              <a:cs typeface="Arial"/>
              <a:sym typeface="Arial"/>
            </a:endParaRPr>
          </a:p>
          <a:p>
            <a:pPr marL="0" lvl="0" indent="0" algn="l" rtl="0">
              <a:spcBef>
                <a:spcPts val="1600"/>
              </a:spcBef>
              <a:spcAft>
                <a:spcPts val="1600"/>
              </a:spcAft>
              <a:buClr>
                <a:schemeClr val="dk2"/>
              </a:buClr>
              <a:buSzPts val="1100"/>
              <a:buFont typeface="Arial"/>
              <a:buNone/>
            </a:pPr>
            <a:r>
              <a:rPr lang="en" b="1" i="1">
                <a:solidFill>
                  <a:srgbClr val="DA2121"/>
                </a:solidFill>
                <a:latin typeface="Arial"/>
                <a:ea typeface="Arial"/>
                <a:cs typeface="Arial"/>
                <a:sym typeface="Arial"/>
              </a:rPr>
              <a:t>RADD Tip:</a:t>
            </a:r>
            <a:r>
              <a:rPr lang="en">
                <a:latin typeface="Arial"/>
                <a:ea typeface="Arial"/>
                <a:cs typeface="Arial"/>
                <a:sym typeface="Arial"/>
              </a:rPr>
              <a:t> Thank your friend by treating them to lunch the next day, or by cleaning up the living room after your stay!</a:t>
            </a:r>
            <a:endParaRPr>
              <a:latin typeface="Arial"/>
              <a:ea typeface="Arial"/>
              <a:cs typeface="Arial"/>
              <a:sym typeface="Arial"/>
            </a:endParaRPr>
          </a:p>
        </p:txBody>
      </p:sp>
      <p:sp>
        <p:nvSpPr>
          <p:cNvPr id="144" name="Google Shape;144;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45" name="Google Shape;145;p22"/>
          <p:cNvPicPr preferRelativeResize="0"/>
          <p:nvPr/>
        </p:nvPicPr>
        <p:blipFill>
          <a:blip r:embed="rId3">
            <a:alphaModFix/>
          </a:blip>
          <a:stretch>
            <a:fillRect/>
          </a:stretch>
        </p:blipFill>
        <p:spPr>
          <a:xfrm>
            <a:off x="3803625" y="2970163"/>
            <a:ext cx="2880427" cy="1921225"/>
          </a:xfrm>
          <a:prstGeom prst="rect">
            <a:avLst/>
          </a:prstGeom>
          <a:noFill/>
          <a:ln>
            <a:noFill/>
          </a:ln>
        </p:spPr>
      </p:pic>
      <p:pic>
        <p:nvPicPr>
          <p:cNvPr id="146" name="Google Shape;146;p22"/>
          <p:cNvPicPr preferRelativeResize="0"/>
          <p:nvPr/>
        </p:nvPicPr>
        <p:blipFill>
          <a:blip r:embed="rId4">
            <a:alphaModFix/>
          </a:blip>
          <a:stretch>
            <a:fillRect/>
          </a:stretch>
        </p:blipFill>
        <p:spPr>
          <a:xfrm>
            <a:off x="5957275" y="936600"/>
            <a:ext cx="2880432" cy="19202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19500" y="936600"/>
            <a:ext cx="3366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DA2121"/>
                </a:solidFill>
                <a:latin typeface="Arial"/>
                <a:ea typeface="Arial"/>
                <a:cs typeface="Arial"/>
                <a:sym typeface="Arial"/>
              </a:rPr>
              <a:t>Leave Your Car</a:t>
            </a:r>
            <a:endParaRPr>
              <a:solidFill>
                <a:srgbClr val="DA2121"/>
              </a:solidFill>
              <a:latin typeface="Arial"/>
              <a:ea typeface="Arial"/>
              <a:cs typeface="Arial"/>
              <a:sym typeface="Arial"/>
            </a:endParaRPr>
          </a:p>
        </p:txBody>
      </p:sp>
      <p:sp>
        <p:nvSpPr>
          <p:cNvPr id="152" name="Google Shape;152;p23"/>
          <p:cNvSpPr txBox="1">
            <a:spLocks noGrp="1"/>
          </p:cNvSpPr>
          <p:nvPr>
            <p:ph type="body" idx="1"/>
          </p:nvPr>
        </p:nvSpPr>
        <p:spPr>
          <a:xfrm>
            <a:off x="319500" y="1692300"/>
            <a:ext cx="3366000" cy="280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Arial"/>
                <a:ea typeface="Arial"/>
                <a:cs typeface="Arial"/>
                <a:sym typeface="Arial"/>
              </a:rPr>
              <a:t>If you or your designated driver ends up drinking, leave your car parked overnight. Pick it up the next morning when you or the owner are sober and able to get behind the wheel.</a:t>
            </a:r>
            <a:endParaRPr>
              <a:latin typeface="Arial"/>
              <a:ea typeface="Arial"/>
              <a:cs typeface="Arial"/>
              <a:sym typeface="Arial"/>
            </a:endParaRPr>
          </a:p>
        </p:txBody>
      </p:sp>
      <p:sp>
        <p:nvSpPr>
          <p:cNvPr id="153" name="Google Shape;153;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154" name="Google Shape;154;p23"/>
          <p:cNvPicPr preferRelativeResize="0"/>
          <p:nvPr/>
        </p:nvPicPr>
        <p:blipFill>
          <a:blip r:embed="rId3">
            <a:alphaModFix/>
          </a:blip>
          <a:stretch>
            <a:fillRect/>
          </a:stretch>
        </p:blipFill>
        <p:spPr>
          <a:xfrm>
            <a:off x="4049825" y="936600"/>
            <a:ext cx="4626179" cy="3083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A2121"/>
        </a:solidFill>
        <a:effectLst/>
      </p:bgPr>
    </p:bg>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000000"/>
                </a:solidFill>
                <a:highlight>
                  <a:schemeClr val="lt1"/>
                </a:highlight>
                <a:latin typeface="Arial"/>
                <a:ea typeface="Arial"/>
                <a:cs typeface="Arial"/>
                <a:sym typeface="Arial"/>
              </a:rPr>
              <a:t>Hosting a Party</a:t>
            </a:r>
            <a:endParaRPr sz="3000">
              <a:solidFill>
                <a:srgbClr val="000000"/>
              </a:solidFill>
              <a:highlight>
                <a:schemeClr val="lt1"/>
              </a:highlight>
              <a:latin typeface="Arial"/>
              <a:ea typeface="Arial"/>
              <a:cs typeface="Arial"/>
              <a:sym typeface="Arial"/>
            </a:endParaRPr>
          </a:p>
        </p:txBody>
      </p:sp>
      <p:sp>
        <p:nvSpPr>
          <p:cNvPr id="160" name="Google Shape;160;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12</a:t>
            </a:fld>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A2121"/>
                </a:solidFill>
                <a:latin typeface="Arial"/>
                <a:ea typeface="Arial"/>
                <a:cs typeface="Arial"/>
                <a:sym typeface="Arial"/>
              </a:rPr>
              <a:t>Party Host</a:t>
            </a:r>
            <a:endParaRPr>
              <a:solidFill>
                <a:srgbClr val="DA2121"/>
              </a:solidFill>
              <a:latin typeface="Arial"/>
              <a:ea typeface="Arial"/>
              <a:cs typeface="Arial"/>
              <a:sym typeface="Arial"/>
            </a:endParaRPr>
          </a:p>
        </p:txBody>
      </p:sp>
      <p:sp>
        <p:nvSpPr>
          <p:cNvPr id="166" name="Google Shape;166;p25"/>
          <p:cNvSpPr txBox="1">
            <a:spLocks noGrp="1"/>
          </p:cNvSpPr>
          <p:nvPr>
            <p:ph type="body" idx="1"/>
          </p:nvPr>
        </p:nvSpPr>
        <p:spPr>
          <a:xfrm>
            <a:off x="2400262" y="1211351"/>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Arial"/>
                <a:ea typeface="Arial"/>
                <a:cs typeface="Arial"/>
                <a:sym typeface="Arial"/>
              </a:rPr>
              <a:t>If you’re hosting a party, it's important to create a safe environment for your guests. </a:t>
            </a:r>
            <a:endParaRPr sz="1200">
              <a:latin typeface="Arial"/>
              <a:ea typeface="Arial"/>
              <a:cs typeface="Arial"/>
              <a:sym typeface="Arial"/>
            </a:endParaRPr>
          </a:p>
          <a:p>
            <a:pPr marL="0" lvl="0" indent="0" algn="l" rtl="0">
              <a:spcBef>
                <a:spcPts val="1600"/>
              </a:spcBef>
              <a:spcAft>
                <a:spcPts val="0"/>
              </a:spcAft>
              <a:buNone/>
            </a:pPr>
            <a:r>
              <a:rPr lang="en" sz="1200">
                <a:latin typeface="Arial"/>
                <a:ea typeface="Arial"/>
                <a:cs typeface="Arial"/>
                <a:sym typeface="Arial"/>
              </a:rPr>
              <a:t>Here are some helpful host tips:</a:t>
            </a:r>
            <a:endParaRPr sz="1200">
              <a:latin typeface="Arial"/>
              <a:ea typeface="Arial"/>
              <a:cs typeface="Arial"/>
              <a:sym typeface="Arial"/>
            </a:endParaRPr>
          </a:p>
          <a:p>
            <a:pPr marL="457200" lvl="0" indent="-304800" algn="l" rtl="0">
              <a:spcBef>
                <a:spcPts val="1600"/>
              </a:spcBef>
              <a:spcAft>
                <a:spcPts val="0"/>
              </a:spcAft>
              <a:buSzPts val="1200"/>
              <a:buFont typeface="Arial"/>
              <a:buChar char="●"/>
            </a:pPr>
            <a:r>
              <a:rPr lang="en" sz="1200">
                <a:latin typeface="Arial"/>
                <a:ea typeface="Arial"/>
                <a:cs typeface="Arial"/>
                <a:sym typeface="Arial"/>
              </a:rPr>
              <a:t>Hold onto car keys of those that are drinking so they don’t get behind the wheel.</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Have food high in protein to help slow alcohol absorption for those that are drinking.</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Have some non-alcoholic drinks or mocktails for designated drivers.</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Remind guests that they can face serious consequences if underage youth consume alcohol.</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Encourage guests to consume no more than one standard drink per hour.</a:t>
            </a:r>
            <a:endParaRPr sz="1200">
              <a:latin typeface="Arial"/>
              <a:ea typeface="Arial"/>
              <a:cs typeface="Arial"/>
              <a:sym typeface="Arial"/>
            </a:endParaRPr>
          </a:p>
          <a:p>
            <a:pPr marL="0" lvl="0" indent="0" algn="l" rtl="0">
              <a:spcBef>
                <a:spcPts val="1600"/>
              </a:spcBef>
              <a:spcAft>
                <a:spcPts val="1600"/>
              </a:spcAft>
              <a:buNone/>
            </a:pPr>
            <a:endParaRPr>
              <a:latin typeface="Arial"/>
              <a:ea typeface="Arial"/>
              <a:cs typeface="Arial"/>
              <a:sym typeface="Arial"/>
            </a:endParaRPr>
          </a:p>
        </p:txBody>
      </p:sp>
      <p:sp>
        <p:nvSpPr>
          <p:cNvPr id="167" name="Google Shape;167;p2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168" name="Google Shape;168;p25"/>
          <p:cNvPicPr preferRelativeResize="0"/>
          <p:nvPr/>
        </p:nvPicPr>
        <p:blipFill>
          <a:blip r:embed="rId3">
            <a:alphaModFix/>
          </a:blip>
          <a:stretch>
            <a:fillRect/>
          </a:stretch>
        </p:blipFill>
        <p:spPr>
          <a:xfrm>
            <a:off x="128675" y="1354188"/>
            <a:ext cx="2173378" cy="27167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319500" y="936600"/>
            <a:ext cx="33363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DA2121"/>
                </a:solidFill>
                <a:latin typeface="Arial"/>
                <a:ea typeface="Arial"/>
                <a:cs typeface="Arial"/>
                <a:sym typeface="Arial"/>
              </a:rPr>
              <a:t>Non-Alcoholic Drinks</a:t>
            </a:r>
            <a:endParaRPr>
              <a:solidFill>
                <a:srgbClr val="DA2121"/>
              </a:solidFill>
              <a:latin typeface="Arial"/>
              <a:ea typeface="Arial"/>
              <a:cs typeface="Arial"/>
              <a:sym typeface="Arial"/>
            </a:endParaRPr>
          </a:p>
        </p:txBody>
      </p:sp>
      <p:sp>
        <p:nvSpPr>
          <p:cNvPr id="174" name="Google Shape;174;p26"/>
          <p:cNvSpPr txBox="1">
            <a:spLocks noGrp="1"/>
          </p:cNvSpPr>
          <p:nvPr>
            <p:ph type="body" idx="1"/>
          </p:nvPr>
        </p:nvSpPr>
        <p:spPr>
          <a:xfrm>
            <a:off x="319500" y="1692300"/>
            <a:ext cx="3336300" cy="28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Non-alcoholic drinks can be more than just water. Consider having a fun, assorted selection such as:</a:t>
            </a:r>
            <a:endParaRPr>
              <a:latin typeface="Arial"/>
              <a:ea typeface="Arial"/>
              <a:cs typeface="Arial"/>
              <a:sym typeface="Arial"/>
            </a:endParaRPr>
          </a:p>
          <a:p>
            <a:pPr marL="457200" lvl="0" indent="-304800" algn="l" rtl="0">
              <a:spcBef>
                <a:spcPts val="1600"/>
              </a:spcBef>
              <a:spcAft>
                <a:spcPts val="0"/>
              </a:spcAft>
              <a:buSzPts val="1200"/>
              <a:buFont typeface="Arial"/>
              <a:buChar char="●"/>
            </a:pPr>
            <a:r>
              <a:rPr lang="en">
                <a:latin typeface="Arial"/>
                <a:ea typeface="Arial"/>
                <a:cs typeface="Arial"/>
                <a:sym typeface="Arial"/>
              </a:rPr>
              <a:t>Sparkling water</a:t>
            </a: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Lemonade</a:t>
            </a: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Iced tea</a:t>
            </a: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Fruit punch</a:t>
            </a: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Soda</a:t>
            </a: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Juice</a:t>
            </a: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Smoothies</a:t>
            </a:r>
            <a:endParaRPr>
              <a:latin typeface="Arial"/>
              <a:ea typeface="Arial"/>
              <a:cs typeface="Arial"/>
              <a:sym typeface="Arial"/>
            </a:endParaRPr>
          </a:p>
        </p:txBody>
      </p:sp>
      <p:sp>
        <p:nvSpPr>
          <p:cNvPr id="175" name="Google Shape;175;p2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76" name="Google Shape;176;p26"/>
          <p:cNvPicPr preferRelativeResize="0"/>
          <p:nvPr/>
        </p:nvPicPr>
        <p:blipFill>
          <a:blip r:embed="rId3">
            <a:alphaModFix/>
          </a:blip>
          <a:stretch>
            <a:fillRect/>
          </a:stretch>
        </p:blipFill>
        <p:spPr>
          <a:xfrm>
            <a:off x="4048050" y="936599"/>
            <a:ext cx="2071320" cy="3106980"/>
          </a:xfrm>
          <a:prstGeom prst="rect">
            <a:avLst/>
          </a:prstGeom>
          <a:noFill/>
          <a:ln>
            <a:noFill/>
          </a:ln>
        </p:spPr>
      </p:pic>
      <p:pic>
        <p:nvPicPr>
          <p:cNvPr id="177" name="Google Shape;177;p26"/>
          <p:cNvPicPr preferRelativeResize="0"/>
          <p:nvPr/>
        </p:nvPicPr>
        <p:blipFill>
          <a:blip r:embed="rId4">
            <a:alphaModFix/>
          </a:blip>
          <a:stretch>
            <a:fillRect/>
          </a:stretch>
        </p:blipFill>
        <p:spPr>
          <a:xfrm>
            <a:off x="6542025" y="936588"/>
            <a:ext cx="2071321" cy="31069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DA2121"/>
                </a:solidFill>
                <a:latin typeface="Arial"/>
                <a:ea typeface="Arial"/>
                <a:cs typeface="Arial"/>
                <a:sym typeface="Arial"/>
              </a:rPr>
              <a:t>Mocktails</a:t>
            </a:r>
            <a:endParaRPr sz="2400">
              <a:solidFill>
                <a:srgbClr val="DA2121"/>
              </a:solidFill>
              <a:latin typeface="Arial"/>
              <a:ea typeface="Arial"/>
              <a:cs typeface="Arial"/>
              <a:sym typeface="Arial"/>
            </a:endParaRPr>
          </a:p>
        </p:txBody>
      </p:sp>
      <p:sp>
        <p:nvSpPr>
          <p:cNvPr id="183" name="Google Shape;183;p27"/>
          <p:cNvSpPr txBox="1">
            <a:spLocks noGrp="1"/>
          </p:cNvSpPr>
          <p:nvPr>
            <p:ph type="body" idx="1"/>
          </p:nvPr>
        </p:nvSpPr>
        <p:spPr>
          <a:xfrm>
            <a:off x="2410112" y="1211351"/>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Arial"/>
                <a:ea typeface="Arial"/>
                <a:cs typeface="Arial"/>
                <a:sym typeface="Arial"/>
              </a:rPr>
              <a:t>Mocktails are non-alcoholic, mixed drinks typically made out of fruit juice and soft drinks. This is another safe and fun drink option for designated drivers.</a:t>
            </a:r>
            <a:endParaRPr sz="1200">
              <a:latin typeface="Arial"/>
              <a:ea typeface="Arial"/>
              <a:cs typeface="Arial"/>
              <a:sym typeface="Arial"/>
            </a:endParaRPr>
          </a:p>
          <a:p>
            <a:pPr marL="0" lvl="0" indent="0" algn="l" rtl="0">
              <a:spcBef>
                <a:spcPts val="1600"/>
              </a:spcBef>
              <a:spcAft>
                <a:spcPts val="0"/>
              </a:spcAft>
              <a:buNone/>
            </a:pPr>
            <a:r>
              <a:rPr lang="en" sz="1200" b="1" i="1">
                <a:solidFill>
                  <a:srgbClr val="DA2121"/>
                </a:solidFill>
                <a:latin typeface="Arial"/>
                <a:ea typeface="Arial"/>
                <a:cs typeface="Arial"/>
                <a:sym typeface="Arial"/>
              </a:rPr>
              <a:t>Strawberry Limenad</a:t>
            </a:r>
            <a:r>
              <a:rPr lang="en" sz="1200" b="1">
                <a:solidFill>
                  <a:srgbClr val="DA2121"/>
                </a:solidFill>
                <a:latin typeface="Arial"/>
                <a:ea typeface="Arial"/>
                <a:cs typeface="Arial"/>
                <a:sym typeface="Arial"/>
              </a:rPr>
              <a:t>e</a:t>
            </a:r>
            <a:r>
              <a:rPr lang="en" sz="1200" b="1">
                <a:latin typeface="Arial"/>
                <a:ea typeface="Arial"/>
                <a:cs typeface="Arial"/>
                <a:sym typeface="Arial"/>
              </a:rPr>
              <a:t> </a:t>
            </a:r>
            <a:r>
              <a:rPr lang="en" sz="1200">
                <a:latin typeface="Arial"/>
                <a:ea typeface="Arial"/>
                <a:cs typeface="Arial"/>
                <a:sym typeface="Arial"/>
              </a:rPr>
              <a:t>(makes 2 cups):</a:t>
            </a:r>
            <a:endParaRPr sz="1200">
              <a:latin typeface="Arial"/>
              <a:ea typeface="Arial"/>
              <a:cs typeface="Arial"/>
              <a:sym typeface="Arial"/>
            </a:endParaRPr>
          </a:p>
          <a:p>
            <a:pPr marL="457200" lvl="0" indent="-304800" algn="l" rtl="0">
              <a:spcBef>
                <a:spcPts val="1600"/>
              </a:spcBef>
              <a:spcAft>
                <a:spcPts val="0"/>
              </a:spcAft>
              <a:buSzPts val="1200"/>
              <a:buFont typeface="Arial"/>
              <a:buChar char="●"/>
            </a:pPr>
            <a:r>
              <a:rPr lang="en" sz="1200">
                <a:latin typeface="Arial"/>
                <a:ea typeface="Arial"/>
                <a:cs typeface="Arial"/>
                <a:sym typeface="Arial"/>
              </a:rPr>
              <a:t>¼ cup of homemade strawberry syrup</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Juice from ½ lime</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2 cups sparkling mineral water (chilled)</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2 whole strawberries for decoration</a:t>
            </a:r>
            <a:endParaRPr sz="1200">
              <a:latin typeface="Arial"/>
              <a:ea typeface="Arial"/>
              <a:cs typeface="Arial"/>
              <a:sym typeface="Arial"/>
            </a:endParaRPr>
          </a:p>
          <a:p>
            <a:pPr marL="457200" lvl="0" indent="-304800" algn="l" rtl="0">
              <a:spcBef>
                <a:spcPts val="0"/>
              </a:spcBef>
              <a:spcAft>
                <a:spcPts val="0"/>
              </a:spcAft>
              <a:buSzPts val="1200"/>
              <a:buFont typeface="Arial"/>
              <a:buAutoNum type="arabicPeriod"/>
            </a:pPr>
            <a:r>
              <a:rPr lang="en" sz="1200">
                <a:latin typeface="Arial"/>
                <a:ea typeface="Arial"/>
                <a:cs typeface="Arial"/>
                <a:sym typeface="Arial"/>
              </a:rPr>
              <a:t>Pour strawberry syrup and lime juice into glass</a:t>
            </a:r>
            <a:endParaRPr sz="1200">
              <a:latin typeface="Arial"/>
              <a:ea typeface="Arial"/>
              <a:cs typeface="Arial"/>
              <a:sym typeface="Arial"/>
            </a:endParaRPr>
          </a:p>
          <a:p>
            <a:pPr marL="457200" lvl="0" indent="-304800" algn="l" rtl="0">
              <a:spcBef>
                <a:spcPts val="0"/>
              </a:spcBef>
              <a:spcAft>
                <a:spcPts val="0"/>
              </a:spcAft>
              <a:buSzPts val="1200"/>
              <a:buFont typeface="Arial"/>
              <a:buAutoNum type="arabicPeriod"/>
            </a:pPr>
            <a:r>
              <a:rPr lang="en" sz="1200">
                <a:latin typeface="Arial"/>
                <a:ea typeface="Arial"/>
                <a:cs typeface="Arial"/>
                <a:sym typeface="Arial"/>
              </a:rPr>
              <a:t>Fill glass with your choice of sparkling mineral water</a:t>
            </a:r>
            <a:endParaRPr sz="1200">
              <a:latin typeface="Arial"/>
              <a:ea typeface="Arial"/>
              <a:cs typeface="Arial"/>
              <a:sym typeface="Arial"/>
            </a:endParaRPr>
          </a:p>
          <a:p>
            <a:pPr marL="457200" lvl="0" indent="-304800" algn="l" rtl="0">
              <a:spcBef>
                <a:spcPts val="0"/>
              </a:spcBef>
              <a:spcAft>
                <a:spcPts val="0"/>
              </a:spcAft>
              <a:buSzPts val="1200"/>
              <a:buFont typeface="Arial"/>
              <a:buAutoNum type="arabicPeriod"/>
            </a:pPr>
            <a:r>
              <a:rPr lang="en" sz="1200">
                <a:latin typeface="Arial"/>
                <a:ea typeface="Arial"/>
                <a:cs typeface="Arial"/>
                <a:sym typeface="Arial"/>
              </a:rPr>
              <a:t>Split strawberry and place on rim for decoration</a:t>
            </a:r>
            <a:endParaRPr sz="1200">
              <a:latin typeface="Arial"/>
              <a:ea typeface="Arial"/>
              <a:cs typeface="Arial"/>
              <a:sym typeface="Arial"/>
            </a:endParaRPr>
          </a:p>
          <a:p>
            <a:pPr marL="0" lvl="0" indent="0" algn="l" rtl="0">
              <a:spcBef>
                <a:spcPts val="1600"/>
              </a:spcBef>
              <a:spcAft>
                <a:spcPts val="0"/>
              </a:spcAft>
              <a:buNone/>
            </a:pPr>
            <a:endParaRPr sz="1200">
              <a:latin typeface="Arial"/>
              <a:ea typeface="Arial"/>
              <a:cs typeface="Arial"/>
              <a:sym typeface="Arial"/>
            </a:endParaRPr>
          </a:p>
          <a:p>
            <a:pPr marL="0" lvl="0" indent="0" algn="l" rtl="0">
              <a:spcBef>
                <a:spcPts val="1600"/>
              </a:spcBef>
              <a:spcAft>
                <a:spcPts val="1600"/>
              </a:spcAft>
              <a:buNone/>
            </a:pPr>
            <a:endParaRPr sz="1200">
              <a:latin typeface="Arial"/>
              <a:ea typeface="Arial"/>
              <a:cs typeface="Arial"/>
              <a:sym typeface="Arial"/>
            </a:endParaRPr>
          </a:p>
        </p:txBody>
      </p:sp>
      <p:sp>
        <p:nvSpPr>
          <p:cNvPr id="184" name="Google Shape;184;p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85" name="Google Shape;185;p27"/>
          <p:cNvSpPr txBox="1"/>
          <p:nvPr/>
        </p:nvSpPr>
        <p:spPr>
          <a:xfrm>
            <a:off x="2460650" y="4790300"/>
            <a:ext cx="6220500" cy="19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900">
                <a:solidFill>
                  <a:schemeClr val="dk2"/>
                </a:solidFill>
              </a:rPr>
              <a:t>Recipe courtesy from </a:t>
            </a:r>
            <a:r>
              <a:rPr lang="en" sz="900" u="sng">
                <a:solidFill>
                  <a:schemeClr val="hlink"/>
                </a:solidFill>
                <a:hlinkClick r:id="rId3"/>
              </a:rPr>
              <a:t>http://www.fussfreecooking.com/recipe-categories/sugary-treats/strawberry-limenade/</a:t>
            </a:r>
            <a:endParaRPr sz="900">
              <a:solidFill>
                <a:schemeClr val="dk2"/>
              </a:solidFill>
            </a:endParaRPr>
          </a:p>
          <a:p>
            <a:pPr marL="0" lvl="0" indent="0" algn="l" rtl="0">
              <a:spcBef>
                <a:spcPts val="1600"/>
              </a:spcBef>
              <a:spcAft>
                <a:spcPts val="0"/>
              </a:spcAft>
              <a:buNone/>
            </a:pPr>
            <a:endParaRPr>
              <a:latin typeface="Lato"/>
              <a:ea typeface="Lato"/>
              <a:cs typeface="Lato"/>
              <a:sym typeface="Lato"/>
            </a:endParaRPr>
          </a:p>
        </p:txBody>
      </p:sp>
      <p:pic>
        <p:nvPicPr>
          <p:cNvPr id="186" name="Google Shape;186;p27"/>
          <p:cNvPicPr preferRelativeResize="0"/>
          <p:nvPr/>
        </p:nvPicPr>
        <p:blipFill>
          <a:blip r:embed="rId4">
            <a:alphaModFix/>
          </a:blip>
          <a:stretch>
            <a:fillRect/>
          </a:stretch>
        </p:blipFill>
        <p:spPr>
          <a:xfrm>
            <a:off x="152400" y="1363750"/>
            <a:ext cx="2105308" cy="25886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319500" y="936600"/>
            <a:ext cx="379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rgbClr val="DA2121"/>
                </a:solidFill>
                <a:latin typeface="Arial"/>
                <a:ea typeface="Arial"/>
                <a:cs typeface="Arial"/>
                <a:sym typeface="Arial"/>
              </a:rPr>
              <a:t>Hosting a Party</a:t>
            </a:r>
            <a:endParaRPr sz="3000">
              <a:solidFill>
                <a:srgbClr val="DA2121"/>
              </a:solidFill>
              <a:latin typeface="Arial"/>
              <a:ea typeface="Arial"/>
              <a:cs typeface="Arial"/>
              <a:sym typeface="Arial"/>
            </a:endParaRPr>
          </a:p>
        </p:txBody>
      </p:sp>
      <p:sp>
        <p:nvSpPr>
          <p:cNvPr id="192" name="Google Shape;192;p28"/>
          <p:cNvSpPr txBox="1">
            <a:spLocks noGrp="1"/>
          </p:cNvSpPr>
          <p:nvPr>
            <p:ph type="body" idx="1"/>
          </p:nvPr>
        </p:nvSpPr>
        <p:spPr>
          <a:xfrm>
            <a:off x="319500" y="1692300"/>
            <a:ext cx="3338100" cy="28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When the party starts winding down, have a rideshare ready for your guests that were drinking, offer to take them home (</a:t>
            </a:r>
            <a:r>
              <a:rPr lang="en" b="1">
                <a:latin typeface="Arial"/>
                <a:ea typeface="Arial"/>
                <a:cs typeface="Arial"/>
                <a:sym typeface="Arial"/>
              </a:rPr>
              <a:t>only if you are sober</a:t>
            </a:r>
            <a:r>
              <a:rPr lang="en">
                <a:latin typeface="Arial"/>
                <a:ea typeface="Arial"/>
                <a:cs typeface="Arial"/>
                <a:sym typeface="Arial"/>
              </a:rPr>
              <a:t>), or allow them to crash on your couch for the night.</a:t>
            </a:r>
            <a:endParaRPr>
              <a:latin typeface="Arial"/>
              <a:ea typeface="Arial"/>
              <a:cs typeface="Arial"/>
              <a:sym typeface="Arial"/>
            </a:endParaRPr>
          </a:p>
          <a:p>
            <a:pPr marL="0" lvl="0" indent="0" algn="l" rtl="0">
              <a:spcBef>
                <a:spcPts val="1600"/>
              </a:spcBef>
              <a:spcAft>
                <a:spcPts val="1600"/>
              </a:spcAft>
              <a:buNone/>
            </a:pPr>
            <a:endParaRPr>
              <a:latin typeface="Arial"/>
              <a:ea typeface="Arial"/>
              <a:cs typeface="Arial"/>
              <a:sym typeface="Arial"/>
            </a:endParaRPr>
          </a:p>
        </p:txBody>
      </p:sp>
      <p:sp>
        <p:nvSpPr>
          <p:cNvPr id="193" name="Google Shape;193;p2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194" name="Google Shape;194;p28"/>
          <p:cNvPicPr preferRelativeResize="0"/>
          <p:nvPr/>
        </p:nvPicPr>
        <p:blipFill>
          <a:blip r:embed="rId3">
            <a:alphaModFix/>
          </a:blip>
          <a:stretch>
            <a:fillRect/>
          </a:stretch>
        </p:blipFill>
        <p:spPr>
          <a:xfrm>
            <a:off x="4339525" y="381525"/>
            <a:ext cx="2962496" cy="44437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body" idx="1"/>
          </p:nvPr>
        </p:nvSpPr>
        <p:spPr>
          <a:xfrm>
            <a:off x="377700" y="1232100"/>
            <a:ext cx="8388600" cy="26793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600"/>
              </a:spcAft>
              <a:buClr>
                <a:schemeClr val="dk2"/>
              </a:buClr>
              <a:buSzPts val="1100"/>
              <a:buFont typeface="Arial"/>
              <a:buNone/>
            </a:pPr>
            <a:r>
              <a:rPr lang="en">
                <a:solidFill>
                  <a:srgbClr val="DA2121"/>
                </a:solidFill>
                <a:highlight>
                  <a:schemeClr val="lt1"/>
                </a:highlight>
                <a:latin typeface="Arial"/>
                <a:ea typeface="Arial"/>
                <a:cs typeface="Arial"/>
                <a:sym typeface="Arial"/>
              </a:rPr>
              <a:t>100% of drunk driving collisions are preventable. </a:t>
            </a:r>
            <a:r>
              <a:rPr lang="en">
                <a:highlight>
                  <a:schemeClr val="lt1"/>
                </a:highlight>
                <a:latin typeface="Arial"/>
                <a:ea typeface="Arial"/>
                <a:cs typeface="Arial"/>
                <a:sym typeface="Arial"/>
              </a:rPr>
              <a:t>Slow down. Have a sober driver. Keep your car serviced. And crash on a couch or get a room if you’ve been drinking.</a:t>
            </a:r>
            <a:endParaRPr>
              <a:latin typeface="Arial"/>
              <a:ea typeface="Arial"/>
              <a:cs typeface="Arial"/>
              <a:sym typeface="Arial"/>
            </a:endParaRPr>
          </a:p>
        </p:txBody>
      </p:sp>
      <p:sp>
        <p:nvSpPr>
          <p:cNvPr id="200" name="Google Shape;200;p2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A2121"/>
        </a:solidFill>
        <a:effectLst/>
      </p:bgPr>
    </p:bg>
    <p:spTree>
      <p:nvGrpSpPr>
        <p:cNvPr id="1" name="Shape 204"/>
        <p:cNvGrpSpPr/>
        <p:nvPr/>
      </p:nvGrpSpPr>
      <p:grpSpPr>
        <a:xfrm>
          <a:off x="0" y="0"/>
          <a:ext cx="0" cy="0"/>
          <a:chOff x="0" y="0"/>
          <a:chExt cx="0" cy="0"/>
        </a:xfrm>
      </p:grpSpPr>
      <p:sp>
        <p:nvSpPr>
          <p:cNvPr id="205" name="Google Shape;205;p30"/>
          <p:cNvSpPr txBox="1">
            <a:spLocks noGrp="1"/>
          </p:cNvSpPr>
          <p:nvPr>
            <p:ph type="body" idx="1"/>
          </p:nvPr>
        </p:nvSpPr>
        <p:spPr>
          <a:xfrm>
            <a:off x="1014125" y="2034850"/>
            <a:ext cx="7245000" cy="1436100"/>
          </a:xfrm>
          <a:prstGeom prst="rect">
            <a:avLst/>
          </a:prstGeom>
        </p:spPr>
        <p:txBody>
          <a:bodyPr spcFirstLastPara="1" wrap="square" lIns="91425" tIns="91425" rIns="91425" bIns="91425" anchor="ctr" anchorCtr="0">
            <a:noAutofit/>
          </a:bodyPr>
          <a:lstStyle/>
          <a:p>
            <a:pPr marL="0" lvl="0" indent="0" algn="ctr" rtl="0">
              <a:lnSpc>
                <a:spcPct val="130000"/>
              </a:lnSpc>
              <a:spcBef>
                <a:spcPts val="1400"/>
              </a:spcBef>
              <a:spcAft>
                <a:spcPts val="0"/>
              </a:spcAft>
              <a:buClr>
                <a:schemeClr val="dk2"/>
              </a:buClr>
              <a:buSzPts val="1100"/>
              <a:buFont typeface="Arial"/>
              <a:buNone/>
            </a:pPr>
            <a:r>
              <a:rPr lang="en" sz="2200" b="1">
                <a:solidFill>
                  <a:srgbClr val="FFFFFF"/>
                </a:solidFill>
                <a:latin typeface="Arial"/>
                <a:ea typeface="Arial"/>
                <a:cs typeface="Arial"/>
                <a:sym typeface="Arial"/>
              </a:rPr>
              <a:t>“Friends don’t let friends drive drunk… Do you?” ®</a:t>
            </a:r>
            <a:endParaRPr sz="2200" b="1">
              <a:solidFill>
                <a:srgbClr val="FFFFFF"/>
              </a:solidFill>
              <a:latin typeface="Arial"/>
              <a:ea typeface="Arial"/>
              <a:cs typeface="Arial"/>
              <a:sym typeface="Arial"/>
            </a:endParaRPr>
          </a:p>
          <a:p>
            <a:pPr marL="0" lvl="0" indent="0" algn="l" rtl="0">
              <a:spcBef>
                <a:spcPts val="400"/>
              </a:spcBef>
              <a:spcAft>
                <a:spcPts val="0"/>
              </a:spcAft>
              <a:buNone/>
            </a:pPr>
            <a:endParaRPr/>
          </a:p>
        </p:txBody>
      </p:sp>
      <p:sp>
        <p:nvSpPr>
          <p:cNvPr id="206" name="Google Shape;206;p3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body" idx="1"/>
          </p:nvPr>
        </p:nvSpPr>
        <p:spPr>
          <a:xfrm>
            <a:off x="2432312" y="1211351"/>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200" dirty="0">
                <a:latin typeface="Arial"/>
                <a:ea typeface="Arial"/>
                <a:cs typeface="Arial"/>
                <a:sym typeface="Arial"/>
              </a:rPr>
              <a:t>Please click on the following link to test your knowledge on this lesson,</a:t>
            </a:r>
            <a:endParaRPr sz="1200" dirty="0">
              <a:latin typeface="Arial"/>
              <a:ea typeface="Arial"/>
              <a:cs typeface="Arial"/>
              <a:sym typeface="Arial"/>
            </a:endParaRPr>
          </a:p>
          <a:p>
            <a:pPr marL="0" lvl="0" indent="0" algn="l" rtl="0">
              <a:spcBef>
                <a:spcPts val="0"/>
              </a:spcBef>
              <a:spcAft>
                <a:spcPts val="0"/>
              </a:spcAft>
              <a:buClr>
                <a:schemeClr val="dk2"/>
              </a:buClr>
              <a:buSzPts val="1100"/>
              <a:buFont typeface="Arial"/>
              <a:buNone/>
            </a:pPr>
            <a:r>
              <a:rPr lang="en" sz="1200" dirty="0">
                <a:latin typeface="Arial"/>
                <a:ea typeface="Arial"/>
                <a:cs typeface="Arial"/>
                <a:sym typeface="Arial"/>
              </a:rPr>
              <a:t>D.U.I. Prevention Strategies.</a:t>
            </a:r>
            <a:endParaRPr sz="1200" dirty="0">
              <a:latin typeface="Arial"/>
              <a:ea typeface="Arial"/>
              <a:cs typeface="Arial"/>
              <a:sym typeface="Arial"/>
            </a:endParaRPr>
          </a:p>
          <a:p>
            <a:pPr marL="0" lvl="0" indent="0" algn="l" rtl="0">
              <a:spcBef>
                <a:spcPts val="0"/>
              </a:spcBef>
              <a:spcAft>
                <a:spcPts val="0"/>
              </a:spcAft>
              <a:buClr>
                <a:schemeClr val="dk2"/>
              </a:buClr>
              <a:buSzPts val="1100"/>
              <a:buFont typeface="Arial"/>
              <a:buNone/>
            </a:pPr>
            <a:endParaRPr lang="en-US" sz="1200" dirty="0">
              <a:latin typeface="Arial"/>
              <a:ea typeface="Arial"/>
              <a:cs typeface="Arial"/>
              <a:sym typeface="Arial"/>
            </a:endParaRPr>
          </a:p>
          <a:p>
            <a:pPr marL="0" lvl="0" indent="0" algn="l" rtl="0">
              <a:spcBef>
                <a:spcPts val="0"/>
              </a:spcBef>
              <a:spcAft>
                <a:spcPts val="0"/>
              </a:spcAft>
              <a:buClr>
                <a:schemeClr val="dk2"/>
              </a:buClr>
              <a:buSzPts val="1100"/>
              <a:buFont typeface="Arial"/>
              <a:buNone/>
            </a:pPr>
            <a:endParaRPr lang="en-US" sz="1200" dirty="0">
              <a:latin typeface="Arial"/>
              <a:ea typeface="Arial"/>
              <a:cs typeface="Arial"/>
              <a:sym typeface="Arial"/>
            </a:endParaRPr>
          </a:p>
          <a:p>
            <a:pPr marL="0" lvl="0" indent="0" algn="l" rtl="0">
              <a:spcBef>
                <a:spcPts val="0"/>
              </a:spcBef>
              <a:spcAft>
                <a:spcPts val="0"/>
              </a:spcAft>
              <a:buClr>
                <a:schemeClr val="dk2"/>
              </a:buClr>
              <a:buSzPts val="1100"/>
              <a:buFont typeface="Arial"/>
              <a:buNone/>
            </a:pPr>
            <a:endParaRPr sz="1200" dirty="0">
              <a:latin typeface="Arial"/>
              <a:ea typeface="Arial"/>
              <a:cs typeface="Arial"/>
              <a:sym typeface="Arial"/>
            </a:endParaRPr>
          </a:p>
        </p:txBody>
      </p:sp>
      <p:sp>
        <p:nvSpPr>
          <p:cNvPr id="212" name="Google Shape;212;p3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13" name="Google Shape;213;p3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DA2121"/>
                </a:solidFill>
                <a:latin typeface="Arial"/>
                <a:ea typeface="Arial"/>
                <a:cs typeface="Arial"/>
                <a:sym typeface="Arial"/>
              </a:rPr>
              <a:t>Check In Questions</a:t>
            </a:r>
            <a:endParaRPr sz="2400">
              <a:solidFill>
                <a:srgbClr val="DA2121"/>
              </a:solidFill>
              <a:latin typeface="Arial"/>
              <a:ea typeface="Arial"/>
              <a:cs typeface="Arial"/>
              <a:sym typeface="Arial"/>
            </a:endParaRPr>
          </a:p>
        </p:txBody>
      </p:sp>
      <p:sp>
        <p:nvSpPr>
          <p:cNvPr id="5" name="Rectangle: Rounded Corners 4">
            <a:hlinkClick r:id="rId3"/>
            <a:extLst>
              <a:ext uri="{FF2B5EF4-FFF2-40B4-BE49-F238E27FC236}">
                <a16:creationId xmlns:a16="http://schemas.microsoft.com/office/drawing/2014/main" id="{1D59178C-D527-462B-B65A-F1514BE5764B}"/>
              </a:ext>
            </a:extLst>
          </p:cNvPr>
          <p:cNvSpPr/>
          <p:nvPr/>
        </p:nvSpPr>
        <p:spPr>
          <a:xfrm>
            <a:off x="2683379" y="2230452"/>
            <a:ext cx="4460905" cy="87167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CLICK TO TAKE ONLINE QUIZ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
        <p:cNvGrpSpPr/>
        <p:nvPr/>
      </p:nvGrpSpPr>
      <p:grpSpPr>
        <a:xfrm>
          <a:off x="0" y="0"/>
          <a:ext cx="0" cy="0"/>
          <a:chOff x="0" y="0"/>
          <a:chExt cx="0" cy="0"/>
        </a:xfrm>
      </p:grpSpPr>
      <p:sp>
        <p:nvSpPr>
          <p:cNvPr id="81" name="Google Shape;81;p14"/>
          <p:cNvSpPr txBox="1"/>
          <p:nvPr/>
        </p:nvSpPr>
        <p:spPr>
          <a:xfrm>
            <a:off x="918000" y="1529550"/>
            <a:ext cx="7308000" cy="2084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2"/>
              </a:buClr>
              <a:buSzPts val="2200"/>
              <a:buFont typeface="Cambria"/>
              <a:buNone/>
            </a:pPr>
            <a:r>
              <a:rPr lang="en" sz="1700">
                <a:solidFill>
                  <a:schemeClr val="dk2"/>
                </a:solidFill>
              </a:rPr>
              <a:t>Founded in 1986 as </a:t>
            </a:r>
            <a:r>
              <a:rPr lang="en" sz="1700" b="1" i="1">
                <a:solidFill>
                  <a:schemeClr val="dk2"/>
                </a:solidFill>
              </a:rPr>
              <a:t>R</a:t>
            </a:r>
            <a:r>
              <a:rPr lang="en" sz="1700" b="1" i="1">
                <a:solidFill>
                  <a:srgbClr val="FF0000"/>
                </a:solidFill>
              </a:rPr>
              <a:t>ockers</a:t>
            </a:r>
            <a:r>
              <a:rPr lang="en" sz="1700" i="1">
                <a:solidFill>
                  <a:srgbClr val="FF0000"/>
                </a:solidFill>
              </a:rPr>
              <a:t> </a:t>
            </a:r>
            <a:r>
              <a:rPr lang="en" sz="1700" b="1" i="1">
                <a:solidFill>
                  <a:schemeClr val="dk2"/>
                </a:solidFill>
              </a:rPr>
              <a:t>A</a:t>
            </a:r>
            <a:r>
              <a:rPr lang="en" sz="1700" b="1" i="1">
                <a:solidFill>
                  <a:srgbClr val="FF0000"/>
                </a:solidFill>
              </a:rPr>
              <a:t>gainst</a:t>
            </a:r>
            <a:r>
              <a:rPr lang="en" sz="1700" i="1">
                <a:solidFill>
                  <a:srgbClr val="FF0000"/>
                </a:solidFill>
              </a:rPr>
              <a:t> </a:t>
            </a:r>
            <a:r>
              <a:rPr lang="en" sz="1700" b="1" i="1">
                <a:solidFill>
                  <a:schemeClr val="dk2"/>
                </a:solidFill>
              </a:rPr>
              <a:t>D</a:t>
            </a:r>
            <a:r>
              <a:rPr lang="en" sz="1700" b="1" i="1">
                <a:solidFill>
                  <a:srgbClr val="FF0000"/>
                </a:solidFill>
              </a:rPr>
              <a:t>runk</a:t>
            </a:r>
            <a:r>
              <a:rPr lang="en" sz="1700" i="1">
                <a:solidFill>
                  <a:srgbClr val="FF0000"/>
                </a:solidFill>
              </a:rPr>
              <a:t> </a:t>
            </a:r>
            <a:r>
              <a:rPr lang="en" sz="1700" b="1" i="1">
                <a:solidFill>
                  <a:schemeClr val="dk2"/>
                </a:solidFill>
              </a:rPr>
              <a:t>D</a:t>
            </a:r>
            <a:r>
              <a:rPr lang="en" sz="1700" b="1" i="1">
                <a:solidFill>
                  <a:srgbClr val="FF0000"/>
                </a:solidFill>
              </a:rPr>
              <a:t>riving</a:t>
            </a:r>
            <a:r>
              <a:rPr lang="en" sz="1700" b="1">
                <a:solidFill>
                  <a:srgbClr val="FF0000"/>
                </a:solidFill>
              </a:rPr>
              <a:t>, </a:t>
            </a:r>
            <a:r>
              <a:rPr lang="en" sz="1700">
                <a:solidFill>
                  <a:srgbClr val="FF0000"/>
                </a:solidFill>
              </a:rPr>
              <a:t>RADD</a:t>
            </a:r>
            <a:r>
              <a:rPr lang="en" sz="1700" baseline="30000">
                <a:solidFill>
                  <a:srgbClr val="FF0000"/>
                </a:solidFill>
              </a:rPr>
              <a:t>®</a:t>
            </a:r>
            <a:r>
              <a:rPr lang="en" sz="1700">
                <a:solidFill>
                  <a:schemeClr val="dk2"/>
                </a:solidFill>
              </a:rPr>
              <a:t> advocates the use of designated drivers, rideshares, seatbelts and safe driving through full control behind the wheel, making responsible behavior the norm. RADD's messages are non-judgmental and positive.</a:t>
            </a:r>
            <a:endParaRPr sz="1700">
              <a:solidFill>
                <a:schemeClr val="dk2"/>
              </a:solidFill>
            </a:endParaRPr>
          </a:p>
          <a:p>
            <a:pPr marL="0" lvl="0" indent="0" algn="ctr" rtl="0">
              <a:lnSpc>
                <a:spcPct val="90000"/>
              </a:lnSpc>
              <a:spcBef>
                <a:spcPts val="0"/>
              </a:spcBef>
              <a:spcAft>
                <a:spcPts val="0"/>
              </a:spcAft>
              <a:buNone/>
            </a:pPr>
            <a:endParaRPr sz="1700">
              <a:solidFill>
                <a:schemeClr val="dk2"/>
              </a:solidFill>
            </a:endParaRPr>
          </a:p>
          <a:p>
            <a:pPr marL="0" lvl="0" indent="0" algn="ctr" rtl="0">
              <a:lnSpc>
                <a:spcPct val="90000"/>
              </a:lnSpc>
              <a:spcBef>
                <a:spcPts val="0"/>
              </a:spcBef>
              <a:spcAft>
                <a:spcPts val="0"/>
              </a:spcAft>
              <a:buClr>
                <a:schemeClr val="dk2"/>
              </a:buClr>
              <a:buSzPts val="2200"/>
              <a:buFont typeface="Arial"/>
              <a:buNone/>
            </a:pPr>
            <a:r>
              <a:rPr lang="en" sz="1700">
                <a:solidFill>
                  <a:schemeClr val="dk2"/>
                </a:solidFill>
              </a:rPr>
              <a:t>Now </a:t>
            </a:r>
            <a:r>
              <a:rPr lang="en" sz="1700" b="1" i="1">
                <a:solidFill>
                  <a:schemeClr val="dk2"/>
                </a:solidFill>
              </a:rPr>
              <a:t>R</a:t>
            </a:r>
            <a:r>
              <a:rPr lang="en" sz="1700" b="1" i="1">
                <a:solidFill>
                  <a:srgbClr val="FF0000"/>
                </a:solidFill>
              </a:rPr>
              <a:t>ecording artists </a:t>
            </a:r>
            <a:r>
              <a:rPr lang="en" sz="1700" b="1" i="1">
                <a:solidFill>
                  <a:schemeClr val="dk2"/>
                </a:solidFill>
              </a:rPr>
              <a:t>A</a:t>
            </a:r>
            <a:r>
              <a:rPr lang="en" sz="1700" b="1" i="1">
                <a:solidFill>
                  <a:srgbClr val="FF0000"/>
                </a:solidFill>
              </a:rPr>
              <a:t>gainst</a:t>
            </a:r>
            <a:r>
              <a:rPr lang="en" sz="1700" b="1" i="1">
                <a:solidFill>
                  <a:schemeClr val="dk2"/>
                </a:solidFill>
              </a:rPr>
              <a:t> D</a:t>
            </a:r>
            <a:r>
              <a:rPr lang="en" sz="1700" b="1" i="1">
                <a:solidFill>
                  <a:srgbClr val="FF0000"/>
                </a:solidFill>
              </a:rPr>
              <a:t>runk </a:t>
            </a:r>
            <a:r>
              <a:rPr lang="en" sz="1700" b="1" i="1">
                <a:solidFill>
                  <a:schemeClr val="dk2"/>
                </a:solidFill>
              </a:rPr>
              <a:t>D</a:t>
            </a:r>
            <a:r>
              <a:rPr lang="en" sz="1700" b="1" i="1">
                <a:solidFill>
                  <a:srgbClr val="FF0000"/>
                </a:solidFill>
              </a:rPr>
              <a:t>riving</a:t>
            </a:r>
            <a:r>
              <a:rPr lang="en" sz="1700">
                <a:solidFill>
                  <a:schemeClr val="dk2"/>
                </a:solidFill>
              </a:rPr>
              <a:t>, RADD® acts as</a:t>
            </a:r>
            <a:endParaRPr sz="1700">
              <a:solidFill>
                <a:schemeClr val="dk2"/>
              </a:solidFill>
            </a:endParaRPr>
          </a:p>
          <a:p>
            <a:pPr marL="0" lvl="0" indent="0" algn="ctr" rtl="0">
              <a:lnSpc>
                <a:spcPct val="90000"/>
              </a:lnSpc>
              <a:spcBef>
                <a:spcPts val="0"/>
              </a:spcBef>
              <a:spcAft>
                <a:spcPts val="0"/>
              </a:spcAft>
              <a:buNone/>
            </a:pPr>
            <a:r>
              <a:rPr lang="en" sz="1700">
                <a:solidFill>
                  <a:schemeClr val="dk2"/>
                </a:solidFill>
              </a:rPr>
              <a:t>The Entertainment Industry’s Voice for Road Safety and </a:t>
            </a:r>
            <a:r>
              <a:rPr lang="en" sz="1700" b="1">
                <a:solidFill>
                  <a:srgbClr val="FF0000"/>
                </a:solidFill>
              </a:rPr>
              <a:t>is dedicated to saving lives and reducing injuries through </a:t>
            </a:r>
            <a:r>
              <a:rPr lang="en" sz="1700" b="1" i="1">
                <a:solidFill>
                  <a:srgbClr val="FF0000"/>
                </a:solidFill>
              </a:rPr>
              <a:t>edu</a:t>
            </a:r>
            <a:r>
              <a:rPr lang="en" sz="1700" b="1">
                <a:solidFill>
                  <a:srgbClr val="FF0000"/>
                </a:solidFill>
              </a:rPr>
              <a:t>tainment</a:t>
            </a:r>
            <a:r>
              <a:rPr lang="en" sz="1700">
                <a:solidFill>
                  <a:schemeClr val="dk2"/>
                </a:solidFill>
              </a:rPr>
              <a:t>.</a:t>
            </a:r>
            <a:endParaRPr sz="1700">
              <a:highlight>
                <a:srgbClr val="FFFFFF"/>
              </a:highlight>
            </a:endParaRPr>
          </a:p>
        </p:txBody>
      </p:sp>
      <p:sp>
        <p:nvSpPr>
          <p:cNvPr id="82" name="Google Shape;82;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p32"/>
          <p:cNvSpPr txBox="1">
            <a:spLocks noGrp="1"/>
          </p:cNvSpPr>
          <p:nvPr>
            <p:ph type="title"/>
          </p:nvPr>
        </p:nvSpPr>
        <p:spPr>
          <a:xfrm>
            <a:off x="319500" y="936600"/>
            <a:ext cx="40524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rgbClr val="000000"/>
                </a:solidFill>
                <a:latin typeface="Arial"/>
                <a:ea typeface="Arial"/>
                <a:cs typeface="Arial"/>
                <a:sym typeface="Arial"/>
              </a:rPr>
              <a:t>For More Information</a:t>
            </a:r>
            <a:endParaRPr sz="3000">
              <a:solidFill>
                <a:srgbClr val="000000"/>
              </a:solidFill>
              <a:latin typeface="Arial"/>
              <a:ea typeface="Arial"/>
              <a:cs typeface="Arial"/>
              <a:sym typeface="Arial"/>
            </a:endParaRPr>
          </a:p>
        </p:txBody>
      </p:sp>
      <p:sp>
        <p:nvSpPr>
          <p:cNvPr id="219" name="Google Shape;219;p3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20" name="Google Shape;220;p32"/>
          <p:cNvSpPr txBox="1">
            <a:spLocks noGrp="1"/>
          </p:cNvSpPr>
          <p:nvPr>
            <p:ph type="body" idx="1"/>
          </p:nvPr>
        </p:nvSpPr>
        <p:spPr>
          <a:xfrm>
            <a:off x="319500" y="1846800"/>
            <a:ext cx="7974300" cy="2806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00"/>
                </a:solidFill>
                <a:latin typeface="Arial"/>
                <a:ea typeface="Arial"/>
                <a:cs typeface="Arial"/>
                <a:sym typeface="Arial"/>
              </a:rPr>
              <a:t>Please contact:</a:t>
            </a:r>
            <a:endParaRPr sz="1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800" b="1">
                <a:solidFill>
                  <a:srgbClr val="000000"/>
                </a:solidFill>
                <a:latin typeface="Arial"/>
                <a:ea typeface="Arial"/>
                <a:cs typeface="Arial"/>
                <a:sym typeface="Arial"/>
              </a:rPr>
              <a:t>(SoCal) Marian Novak: marian@radd.org</a:t>
            </a:r>
            <a:endParaRPr sz="1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800" b="1">
                <a:solidFill>
                  <a:srgbClr val="000000"/>
                </a:solidFill>
                <a:latin typeface="Arial"/>
                <a:ea typeface="Arial"/>
                <a:cs typeface="Arial"/>
                <a:sym typeface="Arial"/>
              </a:rPr>
              <a:t>(NorCal) Lindsey Peters: lindsey.peters@radd.org</a:t>
            </a:r>
            <a:endParaRPr sz="1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8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800" b="1">
                <a:solidFill>
                  <a:srgbClr val="000000"/>
                </a:solidFill>
                <a:latin typeface="Arial"/>
                <a:ea typeface="Arial"/>
                <a:cs typeface="Arial"/>
                <a:sym typeface="Arial"/>
              </a:rPr>
              <a:t>Or visit </a:t>
            </a:r>
            <a:r>
              <a:rPr lang="en" sz="1800" b="1">
                <a:solidFill>
                  <a:srgbClr val="DA2121"/>
                </a:solidFill>
                <a:latin typeface="Arial"/>
                <a:ea typeface="Arial"/>
                <a:cs typeface="Arial"/>
                <a:sym typeface="Arial"/>
              </a:rPr>
              <a:t>www.RADD.org</a:t>
            </a:r>
            <a:endParaRPr sz="1800" b="1">
              <a:solidFill>
                <a:srgbClr val="DA212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body" idx="1"/>
          </p:nvPr>
        </p:nvSpPr>
        <p:spPr>
          <a:xfrm>
            <a:off x="2528850" y="1918050"/>
            <a:ext cx="6097800" cy="1307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a:highlight>
                  <a:schemeClr val="lt1"/>
                </a:highlight>
                <a:latin typeface="Arial"/>
                <a:ea typeface="Arial"/>
                <a:cs typeface="Arial"/>
                <a:sym typeface="Arial"/>
              </a:rPr>
              <a:t>RADD®  is a 501 c3 nonprofit, funded in California by the </a:t>
            </a:r>
            <a:r>
              <a:rPr lang="en" sz="1600" b="1">
                <a:solidFill>
                  <a:srgbClr val="FF0000"/>
                </a:solidFill>
                <a:highlight>
                  <a:schemeClr val="lt1"/>
                </a:highlight>
                <a:latin typeface="Arial"/>
                <a:ea typeface="Arial"/>
                <a:cs typeface="Arial"/>
                <a:sym typeface="Arial"/>
              </a:rPr>
              <a:t>California Office of Traffic Safety</a:t>
            </a:r>
            <a:r>
              <a:rPr lang="en" sz="1600">
                <a:highlight>
                  <a:schemeClr val="lt1"/>
                </a:highlight>
                <a:latin typeface="Arial"/>
                <a:ea typeface="Arial"/>
                <a:cs typeface="Arial"/>
                <a:sym typeface="Arial"/>
              </a:rPr>
              <a:t> (OTS). We implement education and DUI prevention strategies by traveling over 50,000 miles a year to 40+ college campuses throughout California!</a:t>
            </a:r>
            <a:endParaRPr sz="1600">
              <a:highlight>
                <a:schemeClr val="lt1"/>
              </a:highlight>
              <a:latin typeface="Arial"/>
              <a:ea typeface="Arial"/>
              <a:cs typeface="Arial"/>
              <a:sym typeface="Arial"/>
            </a:endParaRPr>
          </a:p>
          <a:p>
            <a:pPr marL="0" lvl="0" indent="0" algn="ctr" rtl="0">
              <a:lnSpc>
                <a:spcPct val="100000"/>
              </a:lnSpc>
              <a:spcBef>
                <a:spcPts val="0"/>
              </a:spcBef>
              <a:spcAft>
                <a:spcPts val="0"/>
              </a:spcAft>
              <a:buNone/>
            </a:pPr>
            <a:endParaRPr>
              <a:highlight>
                <a:schemeClr val="lt1"/>
              </a:highlight>
              <a:latin typeface="Arial"/>
              <a:ea typeface="Arial"/>
              <a:cs typeface="Arial"/>
              <a:sym typeface="Arial"/>
            </a:endParaRPr>
          </a:p>
          <a:p>
            <a:pPr marL="0" lvl="0" indent="0" algn="l" rtl="0">
              <a:lnSpc>
                <a:spcPct val="100000"/>
              </a:lnSpc>
              <a:spcBef>
                <a:spcPts val="0"/>
              </a:spcBef>
              <a:spcAft>
                <a:spcPts val="0"/>
              </a:spcAft>
              <a:buClr>
                <a:schemeClr val="dk2"/>
              </a:buClr>
              <a:buSzPts val="1100"/>
              <a:buFont typeface="Arial"/>
              <a:buNone/>
            </a:pPr>
            <a:endParaRPr>
              <a:highlight>
                <a:schemeClr val="lt1"/>
              </a:highlight>
              <a:latin typeface="Arial"/>
              <a:ea typeface="Arial"/>
              <a:cs typeface="Arial"/>
              <a:sym typeface="Arial"/>
            </a:endParaRPr>
          </a:p>
        </p:txBody>
      </p:sp>
      <p:pic>
        <p:nvPicPr>
          <p:cNvPr id="88" name="Google Shape;88;p15"/>
          <p:cNvPicPr preferRelativeResize="0"/>
          <p:nvPr/>
        </p:nvPicPr>
        <p:blipFill>
          <a:blip r:embed="rId3">
            <a:alphaModFix/>
          </a:blip>
          <a:stretch>
            <a:fillRect/>
          </a:stretch>
        </p:blipFill>
        <p:spPr>
          <a:xfrm>
            <a:off x="163100" y="1174788"/>
            <a:ext cx="2095451" cy="2793934"/>
          </a:xfrm>
          <a:prstGeom prst="rect">
            <a:avLst/>
          </a:prstGeom>
          <a:noFill/>
          <a:ln>
            <a:noFill/>
          </a:ln>
        </p:spPr>
      </p:pic>
      <p:sp>
        <p:nvSpPr>
          <p:cNvPr id="89" name="Google Shape;89;p15"/>
          <p:cNvSpPr txBox="1"/>
          <p:nvPr/>
        </p:nvSpPr>
        <p:spPr>
          <a:xfrm>
            <a:off x="163100" y="3968725"/>
            <a:ext cx="21621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RADD at UCSD’s Triton Fest event, “Under the Influencer with Josh Peck”. </a:t>
            </a:r>
            <a:endParaRPr sz="1000"/>
          </a:p>
        </p:txBody>
      </p:sp>
      <p:sp>
        <p:nvSpPr>
          <p:cNvPr id="90" name="Google Shape;90;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DA2121"/>
                </a:solidFill>
                <a:latin typeface="Arial"/>
                <a:ea typeface="Arial"/>
                <a:cs typeface="Arial"/>
                <a:sym typeface="Arial"/>
              </a:rPr>
              <a:t>RADD’s</a:t>
            </a:r>
            <a:r>
              <a:rPr lang="en" sz="2400">
                <a:latin typeface="Arial"/>
                <a:ea typeface="Arial"/>
                <a:cs typeface="Arial"/>
                <a:sym typeface="Arial"/>
              </a:rPr>
              <a:t> Message</a:t>
            </a:r>
            <a:endParaRPr sz="2400">
              <a:latin typeface="Arial"/>
              <a:ea typeface="Arial"/>
              <a:cs typeface="Arial"/>
              <a:sym typeface="Arial"/>
            </a:endParaRPr>
          </a:p>
        </p:txBody>
      </p:sp>
      <p:sp>
        <p:nvSpPr>
          <p:cNvPr id="96" name="Google Shape;96;p16"/>
          <p:cNvSpPr txBox="1">
            <a:spLocks noGrp="1"/>
          </p:cNvSpPr>
          <p:nvPr>
            <p:ph type="body" idx="1"/>
          </p:nvPr>
        </p:nvSpPr>
        <p:spPr>
          <a:xfrm>
            <a:off x="2400262" y="1211351"/>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200">
                <a:solidFill>
                  <a:srgbClr val="000000"/>
                </a:solidFill>
                <a:highlight>
                  <a:srgbClr val="FFFFFF"/>
                </a:highlight>
                <a:latin typeface="Arial"/>
                <a:ea typeface="Arial"/>
                <a:cs typeface="Arial"/>
                <a:sym typeface="Arial"/>
              </a:rPr>
              <a:t>We are a non-profit organization funded by music fans just like you who agree it’s just as important to get home safely and live to party another night as it is to enjoy a great show.</a:t>
            </a:r>
            <a:endParaRPr sz="1200">
              <a:solidFill>
                <a:srgbClr val="000000"/>
              </a:solidFill>
              <a:highlight>
                <a:srgbClr val="FFFFFF"/>
              </a:highlight>
              <a:latin typeface="Arial"/>
              <a:ea typeface="Arial"/>
              <a:cs typeface="Arial"/>
              <a:sym typeface="Arial"/>
            </a:endParaRPr>
          </a:p>
          <a:p>
            <a:pPr marL="0" lvl="0" indent="0" algn="l" rtl="0">
              <a:spcBef>
                <a:spcPts val="1500"/>
              </a:spcBef>
              <a:spcAft>
                <a:spcPts val="0"/>
              </a:spcAft>
              <a:buNone/>
            </a:pPr>
            <a:r>
              <a:rPr lang="en" sz="1200">
                <a:solidFill>
                  <a:srgbClr val="000000"/>
                </a:solidFill>
                <a:highlight>
                  <a:srgbClr val="FFFFFF"/>
                </a:highlight>
                <a:latin typeface="Arial"/>
                <a:ea typeface="Arial"/>
                <a:cs typeface="Arial"/>
                <a:sym typeface="Arial"/>
              </a:rPr>
              <a:t>Eat – drink – work – party – love. But choose to do them all safely.</a:t>
            </a:r>
            <a:endParaRPr sz="1200">
              <a:solidFill>
                <a:srgbClr val="000000"/>
              </a:solidFill>
              <a:highlight>
                <a:srgbClr val="FFFFFF"/>
              </a:highlight>
              <a:latin typeface="Arial"/>
              <a:ea typeface="Arial"/>
              <a:cs typeface="Arial"/>
              <a:sym typeface="Arial"/>
            </a:endParaRPr>
          </a:p>
          <a:p>
            <a:pPr marL="0" lvl="0" indent="0" algn="l" rtl="0">
              <a:spcBef>
                <a:spcPts val="1500"/>
              </a:spcBef>
              <a:spcAft>
                <a:spcPts val="0"/>
              </a:spcAft>
              <a:buNone/>
            </a:pPr>
            <a:r>
              <a:rPr lang="en" sz="1200" b="1">
                <a:solidFill>
                  <a:srgbClr val="000000"/>
                </a:solidFill>
                <a:highlight>
                  <a:srgbClr val="FFFFFF"/>
                </a:highlight>
                <a:latin typeface="Arial"/>
                <a:ea typeface="Arial"/>
                <a:cs typeface="Arial"/>
                <a:sym typeface="Arial"/>
              </a:rPr>
              <a:t>Our Promise</a:t>
            </a:r>
            <a:endParaRPr sz="1200" b="1">
              <a:solidFill>
                <a:srgbClr val="000000"/>
              </a:solidFill>
              <a:highlight>
                <a:srgbClr val="FFFFFF"/>
              </a:highlight>
              <a:latin typeface="Arial"/>
              <a:ea typeface="Arial"/>
              <a:cs typeface="Arial"/>
              <a:sym typeface="Arial"/>
            </a:endParaRPr>
          </a:p>
          <a:p>
            <a:pPr marL="0" lvl="0" indent="0" algn="l" rtl="0">
              <a:spcBef>
                <a:spcPts val="1500"/>
              </a:spcBef>
              <a:spcAft>
                <a:spcPts val="0"/>
              </a:spcAft>
              <a:buClr>
                <a:schemeClr val="dk2"/>
              </a:buClr>
              <a:buSzPts val="1100"/>
              <a:buFont typeface="Arial"/>
              <a:buNone/>
            </a:pPr>
            <a:r>
              <a:rPr lang="en" sz="1200">
                <a:solidFill>
                  <a:srgbClr val="000000"/>
                </a:solidFill>
                <a:highlight>
                  <a:srgbClr val="FFFFFF"/>
                </a:highlight>
                <a:latin typeface="Arial"/>
                <a:ea typeface="Arial"/>
                <a:cs typeface="Arial"/>
                <a:sym typeface="Arial"/>
              </a:rPr>
              <a:t>Friends don’t let friends drive drunk… Do you?® Step up with us to make your own pledge. Use a DD or call a ride share. Crash on a friend’s couch. Or get a room. Just don’t get on the road. Your lifestyle is your business — unless you take it on the road. Then its everybody’s business.</a:t>
            </a:r>
            <a:endParaRPr sz="1200">
              <a:solidFill>
                <a:srgbClr val="000000"/>
              </a:solidFill>
              <a:highlight>
                <a:srgbClr val="FFFFFF"/>
              </a:highlight>
              <a:latin typeface="Arial"/>
              <a:ea typeface="Arial"/>
              <a:cs typeface="Arial"/>
              <a:sym typeface="Arial"/>
            </a:endParaRPr>
          </a:p>
          <a:p>
            <a:pPr marL="0" lvl="0" indent="0" algn="l" rtl="0">
              <a:spcBef>
                <a:spcPts val="1500"/>
              </a:spcBef>
              <a:spcAft>
                <a:spcPts val="1600"/>
              </a:spcAft>
              <a:buNone/>
            </a:pPr>
            <a:endParaRPr/>
          </a:p>
        </p:txBody>
      </p:sp>
      <p:sp>
        <p:nvSpPr>
          <p:cNvPr id="97" name="Google Shape;97;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0000"/>
                </a:solidFill>
                <a:latin typeface="Arial"/>
                <a:ea typeface="Arial"/>
                <a:cs typeface="Arial"/>
                <a:sym typeface="Arial"/>
              </a:rPr>
              <a:t>Overview and Learning Objectives</a:t>
            </a:r>
            <a:endParaRPr sz="2400">
              <a:solidFill>
                <a:srgbClr val="FF0000"/>
              </a:solidFill>
              <a:latin typeface="Arial"/>
              <a:ea typeface="Arial"/>
              <a:cs typeface="Arial"/>
              <a:sym typeface="Arial"/>
            </a:endParaRPr>
          </a:p>
        </p:txBody>
      </p:sp>
      <p:sp>
        <p:nvSpPr>
          <p:cNvPr id="103" name="Google Shape;103;p17"/>
          <p:cNvSpPr txBox="1">
            <a:spLocks noGrp="1"/>
          </p:cNvSpPr>
          <p:nvPr>
            <p:ph type="body" idx="1"/>
          </p:nvPr>
        </p:nvSpPr>
        <p:spPr>
          <a:xfrm>
            <a:off x="2400250" y="1211350"/>
            <a:ext cx="6321600" cy="34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200">
                <a:highlight>
                  <a:schemeClr val="lt1"/>
                </a:highlight>
                <a:latin typeface="Arial"/>
                <a:ea typeface="Arial"/>
                <a:cs typeface="Arial"/>
                <a:sym typeface="Arial"/>
              </a:rPr>
              <a:t>In this lesson, we will go over D.U.I. prevention strategies, which will include:</a:t>
            </a:r>
            <a:endParaRPr sz="1200">
              <a:highlight>
                <a:schemeClr val="lt1"/>
              </a:highlight>
              <a:latin typeface="Arial"/>
              <a:ea typeface="Arial"/>
              <a:cs typeface="Arial"/>
              <a:sym typeface="Arial"/>
            </a:endParaRPr>
          </a:p>
          <a:p>
            <a:pPr marL="457200" lvl="0" indent="-304800" algn="l" rtl="0">
              <a:spcBef>
                <a:spcPts val="1600"/>
              </a:spcBef>
              <a:spcAft>
                <a:spcPts val="0"/>
              </a:spcAft>
              <a:buSzPts val="1200"/>
              <a:buFont typeface="Arial"/>
              <a:buChar char="●"/>
            </a:pPr>
            <a:r>
              <a:rPr lang="en" sz="1200">
                <a:highlight>
                  <a:schemeClr val="lt1"/>
                </a:highlight>
                <a:latin typeface="Arial"/>
                <a:ea typeface="Arial"/>
                <a:cs typeface="Arial"/>
                <a:sym typeface="Arial"/>
              </a:rPr>
              <a:t>Tips on planning ahead before going out</a:t>
            </a:r>
            <a:endParaRPr sz="1200">
              <a:highlight>
                <a:schemeClr val="lt1"/>
              </a:highlight>
              <a:latin typeface="Arial"/>
              <a:ea typeface="Arial"/>
              <a:cs typeface="Arial"/>
              <a:sym typeface="Arial"/>
            </a:endParaRPr>
          </a:p>
          <a:p>
            <a:pPr marL="457200" lvl="0" indent="-304800" algn="l" rtl="0">
              <a:spcBef>
                <a:spcPts val="0"/>
              </a:spcBef>
              <a:spcAft>
                <a:spcPts val="0"/>
              </a:spcAft>
              <a:buSzPts val="1200"/>
              <a:buFont typeface="Arial"/>
              <a:buChar char="●"/>
            </a:pPr>
            <a:r>
              <a:rPr lang="en" sz="1200">
                <a:highlight>
                  <a:schemeClr val="lt1"/>
                </a:highlight>
                <a:latin typeface="Arial"/>
                <a:ea typeface="Arial"/>
                <a:cs typeface="Arial"/>
                <a:sym typeface="Arial"/>
              </a:rPr>
              <a:t>Tips on hosting a party where alcohol is involved</a:t>
            </a:r>
            <a:endParaRPr sz="1200">
              <a:highlight>
                <a:schemeClr val="lt1"/>
              </a:highlight>
              <a:latin typeface="Arial"/>
              <a:ea typeface="Arial"/>
              <a:cs typeface="Arial"/>
              <a:sym typeface="Arial"/>
            </a:endParaRPr>
          </a:p>
          <a:p>
            <a:pPr marL="0" lvl="0" indent="0" algn="l" rtl="0">
              <a:spcBef>
                <a:spcPts val="1600"/>
              </a:spcBef>
              <a:spcAft>
                <a:spcPts val="0"/>
              </a:spcAft>
              <a:buClr>
                <a:schemeClr val="dk2"/>
              </a:buClr>
              <a:buSzPts val="1100"/>
              <a:buFont typeface="Arial"/>
              <a:buNone/>
            </a:pPr>
            <a:r>
              <a:rPr lang="en" sz="1200" b="1">
                <a:solidFill>
                  <a:srgbClr val="DA2121"/>
                </a:solidFill>
                <a:latin typeface="Arial"/>
                <a:ea typeface="Arial"/>
                <a:cs typeface="Arial"/>
                <a:sym typeface="Arial"/>
              </a:rPr>
              <a:t>What is the purpose of this lesson?</a:t>
            </a:r>
            <a:endParaRPr sz="1200" b="1">
              <a:solidFill>
                <a:srgbClr val="DA2121"/>
              </a:solidFill>
              <a:latin typeface="Arial"/>
              <a:ea typeface="Arial"/>
              <a:cs typeface="Arial"/>
              <a:sym typeface="Arial"/>
            </a:endParaRPr>
          </a:p>
          <a:p>
            <a:pPr marL="0" lvl="0" indent="0" algn="l" rtl="0">
              <a:spcBef>
                <a:spcPts val="1600"/>
              </a:spcBef>
              <a:spcAft>
                <a:spcPts val="1600"/>
              </a:spcAft>
              <a:buNone/>
            </a:pPr>
            <a:r>
              <a:rPr lang="en" sz="1200">
                <a:latin typeface="Arial"/>
                <a:ea typeface="Arial"/>
                <a:cs typeface="Arial"/>
                <a:sym typeface="Arial"/>
              </a:rPr>
              <a:t>The purpose of this lesson is to provide prevention strategies young adults can adopt in order to practice responsible drinking, prevent underage and binge drinking, and to prevent D.U.I.s.</a:t>
            </a:r>
            <a:endParaRPr/>
          </a:p>
        </p:txBody>
      </p:sp>
      <p:sp>
        <p:nvSpPr>
          <p:cNvPr id="104" name="Google Shape;104;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DA2121"/>
                </a:solidFill>
                <a:latin typeface="Arial"/>
                <a:ea typeface="Arial"/>
                <a:cs typeface="Arial"/>
                <a:sym typeface="Arial"/>
              </a:rPr>
              <a:t>Plan Before You Party</a:t>
            </a:r>
            <a:endParaRPr sz="2400">
              <a:solidFill>
                <a:srgbClr val="DA2121"/>
              </a:solidFill>
              <a:latin typeface="Arial"/>
              <a:ea typeface="Arial"/>
              <a:cs typeface="Arial"/>
              <a:sym typeface="Arial"/>
            </a:endParaRPr>
          </a:p>
        </p:txBody>
      </p:sp>
      <p:sp>
        <p:nvSpPr>
          <p:cNvPr id="110" name="Google Shape;110;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11" name="Google Shape;111;p18"/>
          <p:cNvSpPr txBox="1">
            <a:spLocks noGrp="1"/>
          </p:cNvSpPr>
          <p:nvPr>
            <p:ph type="body" idx="1"/>
          </p:nvPr>
        </p:nvSpPr>
        <p:spPr>
          <a:xfrm>
            <a:off x="2400262" y="1211351"/>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Arial"/>
                <a:ea typeface="Arial"/>
                <a:cs typeface="Arial"/>
                <a:sym typeface="Arial"/>
              </a:rPr>
              <a:t>Before you go out for drinks, use our “Plan Before You Party” checklist to help you make safe decisions so you can enjoy your time out!</a:t>
            </a:r>
            <a:endParaRPr sz="1200">
              <a:latin typeface="Arial"/>
              <a:ea typeface="Arial"/>
              <a:cs typeface="Arial"/>
              <a:sym typeface="Arial"/>
            </a:endParaRPr>
          </a:p>
          <a:p>
            <a:pPr marL="457200" lvl="0" indent="-304800" algn="l" rtl="0">
              <a:spcBef>
                <a:spcPts val="1600"/>
              </a:spcBef>
              <a:spcAft>
                <a:spcPts val="0"/>
              </a:spcAft>
              <a:buSzPts val="1200"/>
              <a:buFont typeface="Arial"/>
              <a:buChar char="❏"/>
            </a:pPr>
            <a:r>
              <a:rPr lang="en" sz="1200">
                <a:latin typeface="Arial"/>
                <a:ea typeface="Arial"/>
                <a:cs typeface="Arial"/>
                <a:sym typeface="Arial"/>
              </a:rPr>
              <a:t>Leave the car at home, unless you’re the designated driver.</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Know how you’ll be getting home safely.</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Encourage safe and responsible behavior by preventing underage and binge drinking.</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Encourage reasonable consumption, by consuming no more than one standard drink per hour (while consuming water and food in between).</a:t>
            </a:r>
            <a:endParaRPr sz="12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19500" y="936600"/>
            <a:ext cx="379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rgbClr val="DA2121"/>
                </a:solidFill>
                <a:latin typeface="Arial"/>
                <a:ea typeface="Arial"/>
                <a:cs typeface="Arial"/>
                <a:sym typeface="Arial"/>
              </a:rPr>
              <a:t>Rideshare </a:t>
            </a:r>
            <a:endParaRPr sz="3000">
              <a:solidFill>
                <a:srgbClr val="DA2121"/>
              </a:solidFill>
              <a:latin typeface="Arial"/>
              <a:ea typeface="Arial"/>
              <a:cs typeface="Arial"/>
              <a:sym typeface="Arial"/>
            </a:endParaRPr>
          </a:p>
        </p:txBody>
      </p:sp>
      <p:sp>
        <p:nvSpPr>
          <p:cNvPr id="117" name="Google Shape;117;p19"/>
          <p:cNvSpPr txBox="1">
            <a:spLocks noGrp="1"/>
          </p:cNvSpPr>
          <p:nvPr>
            <p:ph type="body" idx="1"/>
          </p:nvPr>
        </p:nvSpPr>
        <p:spPr>
          <a:xfrm>
            <a:off x="319500" y="1692300"/>
            <a:ext cx="3338100" cy="28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Using rideshare services may be the most popular and convenient way of getting to and from your destinations when going out.</a:t>
            </a:r>
            <a:endParaRPr>
              <a:latin typeface="Arial"/>
              <a:ea typeface="Arial"/>
              <a:cs typeface="Arial"/>
              <a:sym typeface="Arial"/>
            </a:endParaRPr>
          </a:p>
          <a:p>
            <a:pPr marL="0" lvl="0" indent="0" algn="l" rtl="0">
              <a:spcBef>
                <a:spcPts val="1600"/>
              </a:spcBef>
              <a:spcAft>
                <a:spcPts val="0"/>
              </a:spcAft>
              <a:buNone/>
            </a:pPr>
            <a:r>
              <a:rPr lang="en">
                <a:latin typeface="Arial"/>
                <a:ea typeface="Arial"/>
                <a:cs typeface="Arial"/>
                <a:sym typeface="Arial"/>
              </a:rPr>
              <a:t>Before going out, have your rideshare app downloaded on your phone and sign in to your account. That way, when you’re ready to head home, you’ll be all set and just need to order a ride.</a:t>
            </a:r>
            <a:endParaRPr>
              <a:latin typeface="Arial"/>
              <a:ea typeface="Arial"/>
              <a:cs typeface="Arial"/>
              <a:sym typeface="Arial"/>
            </a:endParaRPr>
          </a:p>
          <a:p>
            <a:pPr marL="0" lvl="0" indent="0" algn="l" rtl="0">
              <a:spcBef>
                <a:spcPts val="1600"/>
              </a:spcBef>
              <a:spcAft>
                <a:spcPts val="1600"/>
              </a:spcAft>
              <a:buNone/>
            </a:pPr>
            <a:endParaRPr>
              <a:latin typeface="Arial"/>
              <a:ea typeface="Arial"/>
              <a:cs typeface="Arial"/>
              <a:sym typeface="Arial"/>
            </a:endParaRPr>
          </a:p>
        </p:txBody>
      </p:sp>
      <p:sp>
        <p:nvSpPr>
          <p:cNvPr id="118" name="Google Shape;118;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19" name="Google Shape;119;p19"/>
          <p:cNvPicPr preferRelativeResize="0"/>
          <p:nvPr/>
        </p:nvPicPr>
        <p:blipFill>
          <a:blip r:embed="rId3">
            <a:alphaModFix/>
          </a:blip>
          <a:stretch>
            <a:fillRect/>
          </a:stretch>
        </p:blipFill>
        <p:spPr>
          <a:xfrm>
            <a:off x="4005075" y="936600"/>
            <a:ext cx="4721693" cy="31477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9500" y="936600"/>
            <a:ext cx="379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DA2121"/>
                </a:solidFill>
                <a:latin typeface="Arial"/>
                <a:ea typeface="Arial"/>
                <a:cs typeface="Arial"/>
                <a:sym typeface="Arial"/>
              </a:rPr>
              <a:t>Designate a Driver</a:t>
            </a:r>
            <a:endParaRPr>
              <a:solidFill>
                <a:srgbClr val="DA2121"/>
              </a:solidFill>
              <a:latin typeface="Arial"/>
              <a:ea typeface="Arial"/>
              <a:cs typeface="Arial"/>
              <a:sym typeface="Arial"/>
            </a:endParaRPr>
          </a:p>
        </p:txBody>
      </p:sp>
      <p:sp>
        <p:nvSpPr>
          <p:cNvPr id="125" name="Google Shape;125;p20"/>
          <p:cNvSpPr txBox="1">
            <a:spLocks noGrp="1"/>
          </p:cNvSpPr>
          <p:nvPr>
            <p:ph type="body" idx="1"/>
          </p:nvPr>
        </p:nvSpPr>
        <p:spPr>
          <a:xfrm>
            <a:off x="319500" y="1692300"/>
            <a:ext cx="3338100" cy="28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If you’re designating a driver, it is important that they stay sober at all times. A designated driver is </a:t>
            </a:r>
            <a:r>
              <a:rPr lang="en" b="1">
                <a:latin typeface="Arial"/>
                <a:ea typeface="Arial"/>
                <a:cs typeface="Arial"/>
                <a:sym typeface="Arial"/>
              </a:rPr>
              <a:t>not </a:t>
            </a:r>
            <a:r>
              <a:rPr lang="en">
                <a:latin typeface="Arial"/>
                <a:ea typeface="Arial"/>
                <a:cs typeface="Arial"/>
                <a:sym typeface="Arial"/>
              </a:rPr>
              <a:t>the person that is least drunk.</a:t>
            </a:r>
            <a:endParaRPr>
              <a:latin typeface="Arial"/>
              <a:ea typeface="Arial"/>
              <a:cs typeface="Arial"/>
              <a:sym typeface="Arial"/>
            </a:endParaRPr>
          </a:p>
          <a:p>
            <a:pPr marL="0" lvl="0" indent="0" algn="l" rtl="0">
              <a:spcBef>
                <a:spcPts val="1600"/>
              </a:spcBef>
              <a:spcAft>
                <a:spcPts val="0"/>
              </a:spcAft>
              <a:buNone/>
            </a:pPr>
            <a:r>
              <a:rPr lang="en">
                <a:latin typeface="Arial"/>
                <a:ea typeface="Arial"/>
                <a:cs typeface="Arial"/>
                <a:sym typeface="Arial"/>
              </a:rPr>
              <a:t>3 out of 4 people use designated drivers.</a:t>
            </a:r>
            <a:endParaRPr>
              <a:latin typeface="Arial"/>
              <a:ea typeface="Arial"/>
              <a:cs typeface="Arial"/>
              <a:sym typeface="Arial"/>
            </a:endParaRPr>
          </a:p>
          <a:p>
            <a:pPr marL="0" lvl="0" indent="0" algn="l" rtl="0">
              <a:spcBef>
                <a:spcPts val="1600"/>
              </a:spcBef>
              <a:spcAft>
                <a:spcPts val="0"/>
              </a:spcAft>
              <a:buNone/>
            </a:pPr>
            <a:r>
              <a:rPr lang="en">
                <a:latin typeface="Arial"/>
                <a:ea typeface="Arial"/>
                <a:cs typeface="Arial"/>
                <a:sym typeface="Arial"/>
              </a:rPr>
              <a:t>75% of people volunteer to be the designated driver so they can get home safely.</a:t>
            </a:r>
            <a:endParaRPr>
              <a:latin typeface="Arial"/>
              <a:ea typeface="Arial"/>
              <a:cs typeface="Arial"/>
              <a:sym typeface="Arial"/>
            </a:endParaRPr>
          </a:p>
          <a:p>
            <a:pPr marL="0" lvl="0" indent="0" algn="l" rtl="0">
              <a:spcBef>
                <a:spcPts val="1600"/>
              </a:spcBef>
              <a:spcAft>
                <a:spcPts val="1600"/>
              </a:spcAft>
              <a:buNone/>
            </a:pPr>
            <a:r>
              <a:rPr lang="en">
                <a:latin typeface="Arial"/>
                <a:ea typeface="Arial"/>
                <a:cs typeface="Arial"/>
                <a:sym typeface="Arial"/>
              </a:rPr>
              <a:t>85% chose to ride with a sober driver for the same reason.</a:t>
            </a:r>
            <a:endParaRPr>
              <a:latin typeface="Arial"/>
              <a:ea typeface="Arial"/>
              <a:cs typeface="Arial"/>
              <a:sym typeface="Arial"/>
            </a:endParaRPr>
          </a:p>
        </p:txBody>
      </p:sp>
      <p:sp>
        <p:nvSpPr>
          <p:cNvPr id="126" name="Google Shape;126;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27" name="Google Shape;127;p20"/>
          <p:cNvPicPr preferRelativeResize="0"/>
          <p:nvPr/>
        </p:nvPicPr>
        <p:blipFill>
          <a:blip r:embed="rId3">
            <a:alphaModFix/>
          </a:blip>
          <a:stretch>
            <a:fillRect/>
          </a:stretch>
        </p:blipFill>
        <p:spPr>
          <a:xfrm>
            <a:off x="4117500" y="997850"/>
            <a:ext cx="4721693" cy="3147795"/>
          </a:xfrm>
          <a:prstGeom prst="rect">
            <a:avLst/>
          </a:prstGeom>
          <a:noFill/>
          <a:ln>
            <a:noFill/>
          </a:ln>
        </p:spPr>
      </p:pic>
      <p:sp>
        <p:nvSpPr>
          <p:cNvPr id="128" name="Google Shape;128;p20"/>
          <p:cNvSpPr txBox="1"/>
          <p:nvPr/>
        </p:nvSpPr>
        <p:spPr>
          <a:xfrm>
            <a:off x="319500" y="4807500"/>
            <a:ext cx="5221200" cy="21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u="sng">
                <a:solidFill>
                  <a:schemeClr val="hlink"/>
                </a:solidFill>
                <a:hlinkClick r:id="rId4"/>
              </a:rPr>
              <a:t>https://teens.drugabuse.gov/blog/post/designated-drivers-you-are-not-alone</a:t>
            </a:r>
            <a:endParaRPr sz="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9500" y="936600"/>
            <a:ext cx="34254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DA2121"/>
                </a:solidFill>
                <a:latin typeface="Arial"/>
                <a:ea typeface="Arial"/>
                <a:cs typeface="Arial"/>
                <a:sym typeface="Arial"/>
              </a:rPr>
              <a:t>Public</a:t>
            </a:r>
            <a:endParaRPr>
              <a:solidFill>
                <a:srgbClr val="DA2121"/>
              </a:solidFill>
              <a:latin typeface="Arial"/>
              <a:ea typeface="Arial"/>
              <a:cs typeface="Arial"/>
              <a:sym typeface="Arial"/>
            </a:endParaRPr>
          </a:p>
          <a:p>
            <a:pPr marL="0" lvl="0" indent="0" algn="l" rtl="0">
              <a:spcBef>
                <a:spcPts val="0"/>
              </a:spcBef>
              <a:spcAft>
                <a:spcPts val="0"/>
              </a:spcAft>
              <a:buNone/>
            </a:pPr>
            <a:r>
              <a:rPr lang="en">
                <a:solidFill>
                  <a:srgbClr val="DA2121"/>
                </a:solidFill>
                <a:latin typeface="Arial"/>
                <a:ea typeface="Arial"/>
                <a:cs typeface="Arial"/>
                <a:sym typeface="Arial"/>
              </a:rPr>
              <a:t>Transportation</a:t>
            </a:r>
            <a:endParaRPr>
              <a:solidFill>
                <a:srgbClr val="DA2121"/>
              </a:solidFill>
              <a:latin typeface="Arial"/>
              <a:ea typeface="Arial"/>
              <a:cs typeface="Arial"/>
              <a:sym typeface="Arial"/>
            </a:endParaRPr>
          </a:p>
        </p:txBody>
      </p:sp>
      <p:sp>
        <p:nvSpPr>
          <p:cNvPr id="134" name="Google Shape;134;p21"/>
          <p:cNvSpPr txBox="1">
            <a:spLocks noGrp="1"/>
          </p:cNvSpPr>
          <p:nvPr>
            <p:ph type="body" idx="1"/>
          </p:nvPr>
        </p:nvSpPr>
        <p:spPr>
          <a:xfrm>
            <a:off x="319500" y="1692300"/>
            <a:ext cx="3338100" cy="280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Arial"/>
                <a:ea typeface="Arial"/>
                <a:cs typeface="Arial"/>
                <a:sym typeface="Arial"/>
              </a:rPr>
              <a:t>If you plan on using the bus or trolley, make sure you have a pass ready beforehand. Be familiar with the transportation schedule. Make a note on your phone app with the name of your stop and the times of the last two trains at that stop. </a:t>
            </a:r>
            <a:endParaRPr>
              <a:latin typeface="Arial"/>
              <a:ea typeface="Arial"/>
              <a:cs typeface="Arial"/>
              <a:sym typeface="Arial"/>
            </a:endParaRPr>
          </a:p>
        </p:txBody>
      </p:sp>
      <p:sp>
        <p:nvSpPr>
          <p:cNvPr id="135" name="Google Shape;135;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36" name="Google Shape;136;p21"/>
          <p:cNvPicPr preferRelativeResize="0"/>
          <p:nvPr/>
        </p:nvPicPr>
        <p:blipFill>
          <a:blip r:embed="rId3">
            <a:alphaModFix/>
          </a:blip>
          <a:stretch>
            <a:fillRect/>
          </a:stretch>
        </p:blipFill>
        <p:spPr>
          <a:xfrm>
            <a:off x="378375" y="3093225"/>
            <a:ext cx="2737328" cy="1824850"/>
          </a:xfrm>
          <a:prstGeom prst="rect">
            <a:avLst/>
          </a:prstGeom>
          <a:noFill/>
          <a:ln>
            <a:noFill/>
          </a:ln>
        </p:spPr>
      </p:pic>
      <p:pic>
        <p:nvPicPr>
          <p:cNvPr id="137" name="Google Shape;137;p21"/>
          <p:cNvPicPr preferRelativeResize="0"/>
          <p:nvPr/>
        </p:nvPicPr>
        <p:blipFill>
          <a:blip r:embed="rId4">
            <a:alphaModFix/>
          </a:blip>
          <a:stretch>
            <a:fillRect/>
          </a:stretch>
        </p:blipFill>
        <p:spPr>
          <a:xfrm>
            <a:off x="4117500" y="997713"/>
            <a:ext cx="4721697" cy="3148068"/>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1189</Words>
  <Application>Microsoft Office PowerPoint</Application>
  <PresentationFormat>On-screen Show (16:9)</PresentationFormat>
  <Paragraphs>111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Lato</vt:lpstr>
      <vt:lpstr>Arial</vt:lpstr>
      <vt:lpstr>Cambria</vt:lpstr>
      <vt:lpstr>Raleway</vt:lpstr>
      <vt:lpstr>Swiss</vt:lpstr>
      <vt:lpstr>PowerPoint Presentation</vt:lpstr>
      <vt:lpstr>PowerPoint Presentation</vt:lpstr>
      <vt:lpstr>PowerPoint Presentation</vt:lpstr>
      <vt:lpstr>RADD’s Message</vt:lpstr>
      <vt:lpstr>Overview and Learning Objectives</vt:lpstr>
      <vt:lpstr>Plan Before You Party</vt:lpstr>
      <vt:lpstr>Rideshare </vt:lpstr>
      <vt:lpstr>Designate a Driver</vt:lpstr>
      <vt:lpstr>Public Transportation</vt:lpstr>
      <vt:lpstr>Ask a Friend</vt:lpstr>
      <vt:lpstr>Leave Your Car</vt:lpstr>
      <vt:lpstr>Hosting a Party</vt:lpstr>
      <vt:lpstr>Party Host</vt:lpstr>
      <vt:lpstr>Non-Alcoholic Drinks</vt:lpstr>
      <vt:lpstr>Mocktails</vt:lpstr>
      <vt:lpstr>Hosting a Party</vt:lpstr>
      <vt:lpstr>PowerPoint Presentation</vt:lpstr>
      <vt:lpstr>PowerPoint Presentation</vt:lpstr>
      <vt:lpstr>Check In Questions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Tamara Tatich</cp:lastModifiedBy>
  <cp:revision>3</cp:revision>
  <dcterms:modified xsi:type="dcterms:W3CDTF">2020-07-01T00:43:12Z</dcterms:modified>
</cp:coreProperties>
</file>