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Arial Black" panose="020B0A0402010202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ill Sans" panose="020B0604020202020204" charset="0"/>
      <p:regular r:id="rId27"/>
      <p:bold r:id="rId28"/>
    </p:embeddedFont>
    <p:embeddedFont>
      <p:font typeface="Merriweather Sans" panose="020B0604020202020204" charset="0"/>
      <p:regular r:id="rId29"/>
      <p:bold r:id="rId30"/>
      <p:italic r:id="rId31"/>
      <p:boldItalic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XlpAr2IvQYIt1nCk1XUCJPK0z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599" cy="308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5" name="Google Shape;2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8" name="Google Shape;2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2" name="Google Shape;2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599" cy="308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8" name="Google Shape;3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599" cy="308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"/>
              <a:buFont typeface="Calibri"/>
              <a:buNone/>
            </a:pP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"/>
              <a:buFont typeface="Calibri"/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599" cy="308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7596d9e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3" name="Google Shape;143;ga7596d9e2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a7596d9e22_0_0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599" cy="308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9213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599" cy="308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8" name="Google Shape;1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599" cy="308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 Reflection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595312" y="991196"/>
            <a:ext cx="5500688" cy="2321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922"/>
              <a:buFont typeface="Gill Sans"/>
              <a:buNone/>
              <a:defRPr sz="4922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906"/>
              <a:buFont typeface="Gill Sans"/>
              <a:buNone/>
              <a:defRPr sz="5906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906"/>
              <a:buFont typeface="Gill Sans"/>
              <a:buNone/>
              <a:defRPr sz="5906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906"/>
              <a:buFont typeface="Gill Sans"/>
              <a:buNone/>
              <a:defRPr sz="5906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906"/>
              <a:buFont typeface="Gill Sans"/>
              <a:buNone/>
              <a:defRPr sz="5906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6"/>
              <a:buFont typeface="Gill Sans"/>
              <a:buNone/>
              <a:defRPr sz="5906" b="0" i="0" u="none" strike="noStrike" cap="none"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6"/>
              <a:buFont typeface="Gill Sans"/>
              <a:buNone/>
              <a:defRPr sz="5906" b="0" i="0" u="none" strike="noStrike" cap="none"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6"/>
              <a:buFont typeface="Gill Sans"/>
              <a:buNone/>
              <a:defRPr sz="5906" b="0" i="0" u="none" strike="noStrike" cap="none"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6"/>
              <a:buFont typeface="Gill Sans"/>
              <a:buNone/>
              <a:defRPr sz="5906" b="0" i="0" u="none" strike="noStrike" cap="none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595312" y="3366493"/>
            <a:ext cx="5500688" cy="2321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1"/>
              <a:buFont typeface="Gill Sans"/>
              <a:buNone/>
              <a:defRPr sz="2391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1"/>
              <a:buFont typeface="Gill Sans"/>
              <a:buNone/>
              <a:defRPr sz="2391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1"/>
              <a:buFont typeface="Gill Sans"/>
              <a:buNone/>
              <a:defRPr sz="2391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1"/>
              <a:buFont typeface="Gill Sans"/>
              <a:buNone/>
              <a:defRPr sz="2391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1"/>
              <a:buFont typeface="Gill Sans"/>
              <a:buNone/>
              <a:defRPr sz="2391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549275" algn="l">
              <a:lnSpc>
                <a:spcPct val="90000"/>
              </a:lnSpc>
              <a:spcBef>
                <a:spcPts val="1687"/>
              </a:spcBef>
              <a:spcAft>
                <a:spcPts val="0"/>
              </a:spcAft>
              <a:buClr>
                <a:schemeClr val="dk1"/>
              </a:buClr>
              <a:buSzPts val="5050"/>
              <a:buFont typeface="Gill Sans"/>
              <a:buChar char="•"/>
              <a:defRPr sz="2953" b="0" i="0" u="none" strike="noStrike" cap="none"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549275" algn="l">
              <a:lnSpc>
                <a:spcPct val="90000"/>
              </a:lnSpc>
              <a:spcBef>
                <a:spcPts val="1687"/>
              </a:spcBef>
              <a:spcAft>
                <a:spcPts val="0"/>
              </a:spcAft>
              <a:buClr>
                <a:schemeClr val="dk1"/>
              </a:buClr>
              <a:buSzPts val="5050"/>
              <a:buFont typeface="Gill Sans"/>
              <a:buChar char="•"/>
              <a:defRPr sz="2953" b="0" i="0" u="none" strike="noStrike" cap="none"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549275" algn="l">
              <a:lnSpc>
                <a:spcPct val="90000"/>
              </a:lnSpc>
              <a:spcBef>
                <a:spcPts val="1687"/>
              </a:spcBef>
              <a:spcAft>
                <a:spcPts val="0"/>
              </a:spcAft>
              <a:buClr>
                <a:schemeClr val="dk1"/>
              </a:buClr>
              <a:buSzPts val="5050"/>
              <a:buFont typeface="Gill Sans"/>
              <a:buChar char="•"/>
              <a:defRPr sz="2953" b="0" i="0" u="none" strike="noStrike" cap="none"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549275" algn="l">
              <a:lnSpc>
                <a:spcPct val="90000"/>
              </a:lnSpc>
              <a:spcBef>
                <a:spcPts val="1687"/>
              </a:spcBef>
              <a:spcAft>
                <a:spcPts val="0"/>
              </a:spcAft>
              <a:buClr>
                <a:schemeClr val="dk1"/>
              </a:buClr>
              <a:buSzPts val="5050"/>
              <a:buFont typeface="Gill Sans"/>
              <a:buChar char="•"/>
              <a:defRPr sz="2953" b="0" i="0" u="none" strike="noStrike" cap="none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11" Type="http://schemas.openxmlformats.org/officeDocument/2006/relationships/image" Target="../media/image3.pn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0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rldefense.proofpoint.com/v2/url?u=https-3A__radd-2Dresources.org_&amp;d=DwMFaQ&amp;c=jIuf2QGe13CVwCCNhnnHSyGX0TfHadH8sr2VwRkl7n8&amp;r=oyre3k0UknC3CVGyI9aYRkD_qbwdoE4zC4WtLf76X5A&amp;m=PhUQNjTtPaL6qerNChmQNkH-7R6qFvb9ukdufVgrHwg&amp;s=9qN3DPhKNt7nBakhOWI0hzkkeJ7y_1v-WXlYBcSVYPk&amp;e=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erin.meluso@radd.or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4.png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jpe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3.jpg"/><Relationship Id="rId10" Type="http://schemas.openxmlformats.org/officeDocument/2006/relationships/image" Target="../media/image29.jpg"/><Relationship Id="rId4" Type="http://schemas.openxmlformats.org/officeDocument/2006/relationships/image" Target="../media/image25.png"/><Relationship Id="rId9" Type="http://schemas.openxmlformats.org/officeDocument/2006/relationships/image" Target="../media/image12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"/>
          <p:cNvGrpSpPr/>
          <p:nvPr/>
        </p:nvGrpSpPr>
        <p:grpSpPr>
          <a:xfrm>
            <a:off x="1" y="0"/>
            <a:ext cx="12191998" cy="6857999"/>
            <a:chOff x="1" y="0"/>
            <a:chExt cx="12191998" cy="6857999"/>
          </a:xfrm>
        </p:grpSpPr>
        <p:pic>
          <p:nvPicPr>
            <p:cNvPr id="92" name="Google Shape;92;p1"/>
            <p:cNvPicPr preferRelativeResize="0"/>
            <p:nvPr/>
          </p:nvPicPr>
          <p:blipFill>
            <a:blip r:embed="rId3"/>
            <a:srcRect/>
            <a:stretch/>
          </p:blipFill>
          <p:spPr>
            <a:xfrm>
              <a:off x="1" y="0"/>
              <a:ext cx="12191998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7500" y="215900"/>
              <a:ext cx="8204200" cy="3124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75" y="888929"/>
            <a:ext cx="3019425" cy="2500313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4117"/>
              </a:srgbClr>
            </a:outerShdw>
          </a:effectLst>
        </p:spPr>
      </p:pic>
      <p:pic>
        <p:nvPicPr>
          <p:cNvPr id="214" name="Google Shape;21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6775" y="810882"/>
            <a:ext cx="4333871" cy="2572214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4117"/>
              </a:srgbClr>
            </a:outerShdw>
          </a:effectLst>
        </p:spPr>
      </p:pic>
      <p:pic>
        <p:nvPicPr>
          <p:cNvPr id="215" name="Google Shape;21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2062" y="703664"/>
            <a:ext cx="4539059" cy="2679633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4117"/>
              </a:srgbClr>
            </a:outerShdw>
          </a:effectLst>
        </p:spPr>
      </p:pic>
      <p:pic>
        <p:nvPicPr>
          <p:cNvPr id="216" name="Google Shape;21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22302"/>
            <a:ext cx="12192000" cy="14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8"/>
          <p:cNvSpPr/>
          <p:nvPr/>
        </p:nvSpPr>
        <p:spPr>
          <a:xfrm>
            <a:off x="4873502" y="3986109"/>
            <a:ext cx="6969519" cy="107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69"/>
              <a:buFont typeface="Arial"/>
              <a:buNone/>
            </a:pPr>
            <a:r>
              <a:rPr lang="en-US" sz="1969" b="0" i="0" u="none" strike="noStrike" cap="none" dirty="0">
                <a:solidFill>
                  <a:srgbClr val="000000"/>
                </a:solidFill>
                <a:latin typeface="Arial Black" panose="020B0A04020102020204" pitchFamily="34" charset="0"/>
                <a:sym typeface="Arial"/>
              </a:rPr>
              <a:t>RADD</a:t>
            </a:r>
            <a:r>
              <a:rPr lang="en-US" sz="18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196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works with college staff and student peer educators to provide training for each campus, staffing assistance for major campus events, and collateral materials for campus distribution.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446" y="3468760"/>
            <a:ext cx="4333870" cy="2638618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4117"/>
              </a:srgbClr>
            </a:outerShdw>
          </a:effectLst>
        </p:spPr>
      </p:pic>
      <p:sp>
        <p:nvSpPr>
          <p:cNvPr id="219" name="Google Shape;219;p8"/>
          <p:cNvSpPr/>
          <p:nvPr/>
        </p:nvSpPr>
        <p:spPr>
          <a:xfrm>
            <a:off x="592140" y="123000"/>
            <a:ext cx="73858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RADD</a:t>
            </a:r>
            <a:r>
              <a:rPr lang="en-US" sz="3600" b="1" i="0" u="none" strike="noStrike" cap="none" baseline="30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®</a:t>
            </a:r>
            <a:r>
              <a:rPr lang="en-US" sz="3600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On-Campus Support</a:t>
            </a:r>
            <a:endParaRPr sz="3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04300" y="6170613"/>
            <a:ext cx="1511300" cy="508000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4117"/>
              </a:srgbClr>
            </a:outerShdw>
          </a:effectLst>
        </p:spPr>
      </p:pic>
      <p:pic>
        <p:nvPicPr>
          <p:cNvPr id="221" name="Google Shape;22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-5" y="5167085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8" descr="A picture containing tex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27562" y="5729514"/>
            <a:ext cx="3346234" cy="112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9" descr="RADD6.tif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3307" y="3418590"/>
            <a:ext cx="3555455" cy="25657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228" name="Google Shape;228;p9" descr="RADD8.tif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6548" y="3418590"/>
            <a:ext cx="3851275" cy="2825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229" name="Google Shape;229;p9" descr="Photo.tif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238" y="3429000"/>
            <a:ext cx="3555456" cy="26823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230" name="Google Shape;230;p9" descr="RADD5.tif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3238" y="891356"/>
            <a:ext cx="3507826" cy="24089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231" name="Google Shape;231;p9" descr="RADD3.tif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43307" y="623525"/>
            <a:ext cx="3555455" cy="26795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sp>
        <p:nvSpPr>
          <p:cNvPr id="232" name="Google Shape;232;p9"/>
          <p:cNvSpPr txBox="1"/>
          <p:nvPr/>
        </p:nvSpPr>
        <p:spPr>
          <a:xfrm>
            <a:off x="4146548" y="746678"/>
            <a:ext cx="3851275" cy="2553596"/>
          </a:xfrm>
          <a:prstGeom prst="rect">
            <a:avLst/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endParaRPr sz="3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Have Fun. 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 Safe.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3" name="Google Shape;233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2302"/>
            <a:ext cx="12192000" cy="146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-5" y="5167085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9" descr="A picture containing tex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27562" y="5729514"/>
            <a:ext cx="3346234" cy="112848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9"/>
          <p:cNvSpPr/>
          <p:nvPr/>
        </p:nvSpPr>
        <p:spPr>
          <a:xfrm>
            <a:off x="588726" y="160683"/>
            <a:ext cx="994648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 Black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RADD</a:t>
            </a:r>
            <a:r>
              <a:rPr lang="en-US" sz="40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®</a:t>
            </a: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Energizes Campus Events</a:t>
            </a:r>
            <a:endParaRPr sz="3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0877" y="3676284"/>
            <a:ext cx="2131407" cy="265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0" descr="A group of people standing in a roo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86811" y="473278"/>
            <a:ext cx="2205190" cy="302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0" descr="Graphical user interface, applicat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87463" y="3714585"/>
            <a:ext cx="3191307" cy="2234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0"/>
          <p:cNvPicPr preferRelativeResize="0"/>
          <p:nvPr/>
        </p:nvPicPr>
        <p:blipFill rotWithShape="1">
          <a:blip r:embed="rId6">
            <a:alphaModFix/>
          </a:blip>
          <a:srcRect t="16065"/>
          <a:stretch/>
        </p:blipFill>
        <p:spPr>
          <a:xfrm>
            <a:off x="13230" y="3671234"/>
            <a:ext cx="4016406" cy="246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0" descr="Text, letter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0484" y="3682929"/>
            <a:ext cx="2194179" cy="292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98009" y="603902"/>
            <a:ext cx="3189315" cy="289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0" descr="Homecoming 10.8.16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05167" y="852476"/>
            <a:ext cx="3482345" cy="265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0"/>
          <p:cNvPicPr preferRelativeResize="0"/>
          <p:nvPr/>
        </p:nvPicPr>
        <p:blipFill rotWithShape="1">
          <a:blip r:embed="rId10">
            <a:alphaModFix/>
          </a:blip>
          <a:srcRect l="17425" t="18909" r="8547" b="26795"/>
          <a:stretch/>
        </p:blipFill>
        <p:spPr>
          <a:xfrm>
            <a:off x="0" y="873846"/>
            <a:ext cx="2710598" cy="2628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-22302"/>
            <a:ext cx="12192000" cy="146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>
            <a:off x="-5" y="5167085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" descr="A picture containing text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27562" y="5729514"/>
            <a:ext cx="3346234" cy="1128483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/>
          <p:nvPr/>
        </p:nvSpPr>
        <p:spPr>
          <a:xfrm>
            <a:off x="563464" y="137388"/>
            <a:ext cx="10295036" cy="54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 Black"/>
              <a:buNone/>
            </a:pPr>
            <a:r>
              <a:rPr lang="en-US" sz="3700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RADD</a:t>
            </a:r>
            <a:r>
              <a:rPr lang="en-US" sz="4000" b="1" i="0" u="none" strike="noStrike" cap="none" baseline="30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®</a:t>
            </a:r>
            <a:r>
              <a:rPr lang="en-US" sz="3700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Energizes Campus Events</a:t>
            </a:r>
            <a:endParaRPr sz="3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1" descr="Diagram, schematic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3543" y="759608"/>
            <a:ext cx="3178319" cy="309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81678"/>
            <a:ext cx="12192000" cy="14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1"/>
          <p:cNvSpPr/>
          <p:nvPr/>
        </p:nvSpPr>
        <p:spPr>
          <a:xfrm>
            <a:off x="463570" y="101969"/>
            <a:ext cx="3225780" cy="657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 Black"/>
              </a:rPr>
              <a:t>New!</a:t>
            </a:r>
          </a:p>
        </p:txBody>
      </p:sp>
      <p:pic>
        <p:nvPicPr>
          <p:cNvPr id="260" name="Google Shape;26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-5" y="5167085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1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7562" y="5729514"/>
            <a:ext cx="3346234" cy="112848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1"/>
          <p:cNvSpPr/>
          <p:nvPr/>
        </p:nvSpPr>
        <p:spPr>
          <a:xfrm>
            <a:off x="4920230" y="1212541"/>
            <a:ext cx="6978264" cy="4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-Virtual Health Fairs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-Zoom Presentations and Trainings for: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-Peer Health Educators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-Fraternities and Sororities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-Resident Advisors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-Athletes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-Holiday Messaging via Social Media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-Support for Major Programming Windows such as: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-National Collegiate Alcohol Awareness Month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-Back to School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-Spring Break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-Graduation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6"/>
              <a:buFont typeface="Calibri"/>
              <a:buNone/>
            </a:pPr>
            <a:endParaRPr sz="1406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1"/>
          <p:cNvSpPr/>
          <p:nvPr/>
        </p:nvSpPr>
        <p:spPr>
          <a:xfrm>
            <a:off x="3803650" y="16050"/>
            <a:ext cx="74295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 Black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Virtual Event Options</a:t>
            </a:r>
            <a:endParaRPr sz="3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1"/>
          <p:cNvSpPr/>
          <p:nvPr/>
        </p:nvSpPr>
        <p:spPr>
          <a:xfrm>
            <a:off x="425470" y="51169"/>
            <a:ext cx="3225780" cy="657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Arial Black"/>
              </a:rPr>
              <a:t>New!</a:t>
            </a:r>
          </a:p>
        </p:txBody>
      </p:sp>
      <p:pic>
        <p:nvPicPr>
          <p:cNvPr id="5" name="Picture 4" descr="A picture containing indoor, sitting, photo, television&#10;&#10;Description automatically generated">
            <a:extLst>
              <a:ext uri="{FF2B5EF4-FFF2-40B4-BE49-F238E27FC236}">
                <a16:creationId xmlns:a16="http://schemas.microsoft.com/office/drawing/2014/main" id="{66F4D3C2-A73F-47AC-BE14-B8EFBF6A8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38" y="3443969"/>
            <a:ext cx="4193513" cy="2261208"/>
          </a:xfrm>
          <a:prstGeom prst="rect">
            <a:avLst/>
          </a:prstGeom>
        </p:spPr>
      </p:pic>
      <p:pic>
        <p:nvPicPr>
          <p:cNvPr id="265" name="Google Shape;265;p11" descr="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7678" y="1152823"/>
            <a:ext cx="3617325" cy="3587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3650" y="431800"/>
            <a:ext cx="8388348" cy="556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2" descr="A computer sitting on top of a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7450" y="525000"/>
            <a:ext cx="7505700" cy="56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22302"/>
            <a:ext cx="12192000" cy="14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2"/>
          <p:cNvSpPr/>
          <p:nvPr/>
        </p:nvSpPr>
        <p:spPr>
          <a:xfrm>
            <a:off x="311145" y="2056961"/>
            <a:ext cx="3105155" cy="23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campus go-to for printable materials, alcohol-related lessons, and social media templates.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000"/>
              <a:buFont typeface="Calibri"/>
              <a:buNone/>
            </a:pPr>
            <a:r>
              <a:rPr lang="en-US" sz="20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https://radd-resources.org</a:t>
            </a:r>
            <a:endParaRPr sz="2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6"/>
              <a:buFont typeface="Calibri"/>
              <a:buNone/>
            </a:pPr>
            <a:endParaRPr sz="1406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03730" y="6170414"/>
            <a:ext cx="1512465" cy="508992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4117"/>
              </a:srgbClr>
            </a:outerShdw>
          </a:effectLst>
        </p:spPr>
      </p:pic>
      <p:sp>
        <p:nvSpPr>
          <p:cNvPr id="275" name="Google Shape;275;p12"/>
          <p:cNvSpPr/>
          <p:nvPr/>
        </p:nvSpPr>
        <p:spPr>
          <a:xfrm>
            <a:off x="463570" y="101969"/>
            <a:ext cx="3225780" cy="657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 Black"/>
              </a:rPr>
              <a:t>New!</a:t>
            </a:r>
          </a:p>
        </p:txBody>
      </p:sp>
      <p:pic>
        <p:nvPicPr>
          <p:cNvPr id="276" name="Google Shape;27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-5" y="5167085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2" descr="A picture containing 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27562" y="5729514"/>
            <a:ext cx="3346234" cy="112848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2"/>
          <p:cNvSpPr/>
          <p:nvPr/>
        </p:nvSpPr>
        <p:spPr>
          <a:xfrm>
            <a:off x="3803650" y="16050"/>
            <a:ext cx="74295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 Black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RADD</a:t>
            </a:r>
            <a:r>
              <a:rPr lang="en-US" sz="40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®</a:t>
            </a: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Resource Center</a:t>
            </a:r>
            <a:endParaRPr sz="3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2"/>
          <p:cNvSpPr/>
          <p:nvPr/>
        </p:nvSpPr>
        <p:spPr>
          <a:xfrm>
            <a:off x="425470" y="51169"/>
            <a:ext cx="3225780" cy="657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Arial Black"/>
              </a:rPr>
              <a:t>New!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8900" y="2909447"/>
            <a:ext cx="2755199" cy="255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0980" y="2909447"/>
            <a:ext cx="2755199" cy="263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9977" y="2909447"/>
            <a:ext cx="2755199" cy="241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824" y="2909447"/>
            <a:ext cx="2755199" cy="294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-5" y="5167085"/>
            <a:ext cx="12192001" cy="169091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3"/>
          <p:cNvSpPr/>
          <p:nvPr/>
        </p:nvSpPr>
        <p:spPr>
          <a:xfrm>
            <a:off x="3060000" y="1392950"/>
            <a:ext cx="6072000" cy="4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3"/>
          <p:cNvSpPr txBox="1">
            <a:spLocks noGrp="1"/>
          </p:cNvSpPr>
          <p:nvPr>
            <p:ph type="body" idx="1"/>
          </p:nvPr>
        </p:nvSpPr>
        <p:spPr>
          <a:xfrm>
            <a:off x="3060000" y="1153355"/>
            <a:ext cx="6648816" cy="248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rgbClr val="000000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RADD</a:t>
            </a: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Messaging via Social Media Supports Major Programming Windows such as:</a:t>
            </a:r>
          </a:p>
          <a:p>
            <a:pPr marL="457200" lvl="1" indent="457200">
              <a:lnSpc>
                <a:spcPct val="110000"/>
              </a:lnSpc>
              <a:spcBef>
                <a:spcPts val="0"/>
              </a:spcBef>
              <a:buClr>
                <a:srgbClr val="595959"/>
              </a:buClr>
              <a:buSzPts val="2000"/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-National Collegiate Alcohol Awareness Month</a:t>
            </a:r>
          </a:p>
          <a:p>
            <a:pPr marL="457200" lvl="1" indent="457200">
              <a:lnSpc>
                <a:spcPct val="110000"/>
              </a:lnSpc>
              <a:spcBef>
                <a:spcPts val="0"/>
              </a:spcBef>
              <a:buSzPts val="1100"/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-Back to School		-Graduation</a:t>
            </a: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457200">
              <a:lnSpc>
                <a:spcPct val="110000"/>
              </a:lnSpc>
              <a:spcBef>
                <a:spcPts val="0"/>
              </a:spcBef>
              <a:buSzPts val="1100"/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-Spring Break		 -Holiday</a:t>
            </a: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dirty="0"/>
          </a:p>
        </p:txBody>
      </p:sp>
      <p:pic>
        <p:nvPicPr>
          <p:cNvPr id="291" name="Google Shape;29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-17436"/>
            <a:ext cx="12191999" cy="14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3"/>
          <p:cNvSpPr/>
          <p:nvPr/>
        </p:nvSpPr>
        <p:spPr>
          <a:xfrm>
            <a:off x="463570" y="101969"/>
            <a:ext cx="3225780" cy="657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 Black"/>
              </a:rPr>
              <a:t>New!</a:t>
            </a:r>
          </a:p>
        </p:txBody>
      </p:sp>
      <p:sp>
        <p:nvSpPr>
          <p:cNvPr id="293" name="Google Shape;293;p13"/>
          <p:cNvSpPr/>
          <p:nvPr/>
        </p:nvSpPr>
        <p:spPr>
          <a:xfrm>
            <a:off x="3803650" y="16050"/>
            <a:ext cx="74295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 Black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Social Media</a:t>
            </a:r>
            <a:endParaRPr sz="3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3"/>
          <p:cNvSpPr/>
          <p:nvPr/>
        </p:nvSpPr>
        <p:spPr>
          <a:xfrm>
            <a:off x="425470" y="51169"/>
            <a:ext cx="3225780" cy="657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Arial Black"/>
              </a:rPr>
              <a:t>New!</a:t>
            </a:r>
          </a:p>
        </p:txBody>
      </p:sp>
      <p:pic>
        <p:nvPicPr>
          <p:cNvPr id="295" name="Google Shape;295;p13" descr="A picture containing 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19518" y="5728395"/>
            <a:ext cx="3346234" cy="112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383" y="1097283"/>
            <a:ext cx="3017520" cy="21945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02" name="Google Shape;30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383" y="3429000"/>
            <a:ext cx="3017520" cy="21945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03" name="Google Shape;30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89497" y="1079655"/>
            <a:ext cx="3017520" cy="21945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04" name="Google Shape;30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89497" y="3429000"/>
            <a:ext cx="3017520" cy="21945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05" name="Google Shape;30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00" y="-22302"/>
            <a:ext cx="12192000" cy="14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4"/>
          <p:cNvSpPr/>
          <p:nvPr/>
        </p:nvSpPr>
        <p:spPr>
          <a:xfrm>
            <a:off x="463570" y="101969"/>
            <a:ext cx="3225780" cy="657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 Black"/>
              </a:rPr>
              <a:t>New!</a:t>
            </a:r>
          </a:p>
        </p:txBody>
      </p:sp>
      <p:pic>
        <p:nvPicPr>
          <p:cNvPr id="307" name="Google Shape;307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-5" y="5167085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4" descr="A picture containing 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27562" y="5729514"/>
            <a:ext cx="3346234" cy="112848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4"/>
          <p:cNvSpPr/>
          <p:nvPr/>
        </p:nvSpPr>
        <p:spPr>
          <a:xfrm>
            <a:off x="3803650" y="16050"/>
            <a:ext cx="74295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 Black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Downloadable Postcards</a:t>
            </a:r>
            <a:endParaRPr sz="3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4"/>
          <p:cNvSpPr/>
          <p:nvPr/>
        </p:nvSpPr>
        <p:spPr>
          <a:xfrm>
            <a:off x="425470" y="51169"/>
            <a:ext cx="3225780" cy="657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Arial Black"/>
              </a:rPr>
              <a:t>New!</a:t>
            </a:r>
          </a:p>
        </p:txBody>
      </p:sp>
      <p:pic>
        <p:nvPicPr>
          <p:cNvPr id="311" name="Google Shape;311;p14"/>
          <p:cNvPicPr preferRelativeResize="0"/>
          <p:nvPr/>
        </p:nvPicPr>
        <p:blipFill>
          <a:blip r:embed="rId9"/>
          <a:srcRect/>
          <a:stretch/>
        </p:blipFill>
        <p:spPr>
          <a:xfrm>
            <a:off x="3374634" y="1271237"/>
            <a:ext cx="5468132" cy="40132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7912" y="1271237"/>
            <a:ext cx="2743200" cy="4114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18" name="Google Shape;31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5200" y="1271237"/>
            <a:ext cx="2743200" cy="4114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19" name="Google Shape;31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8146" y="1271237"/>
            <a:ext cx="2743200" cy="4114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22302"/>
            <a:ext cx="12192000" cy="14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5"/>
          <p:cNvSpPr/>
          <p:nvPr/>
        </p:nvSpPr>
        <p:spPr>
          <a:xfrm>
            <a:off x="463570" y="101969"/>
            <a:ext cx="3225780" cy="657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 Black"/>
              </a:rPr>
              <a:t>New!</a:t>
            </a:r>
          </a:p>
        </p:txBody>
      </p:sp>
      <p:pic>
        <p:nvPicPr>
          <p:cNvPr id="322" name="Google Shape;322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-5" y="5167085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5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27562" y="5729514"/>
            <a:ext cx="3346234" cy="112848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5"/>
          <p:cNvSpPr/>
          <p:nvPr/>
        </p:nvSpPr>
        <p:spPr>
          <a:xfrm>
            <a:off x="3803650" y="16050"/>
            <a:ext cx="74295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 Black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Downloadable 8.5x11 Flyers</a:t>
            </a:r>
            <a:endParaRPr sz="3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5"/>
          <p:cNvSpPr/>
          <p:nvPr/>
        </p:nvSpPr>
        <p:spPr>
          <a:xfrm>
            <a:off x="425470" y="51169"/>
            <a:ext cx="3225780" cy="657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Arial Black"/>
              </a:rPr>
              <a:t>New!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"/>
          <p:cNvSpPr/>
          <p:nvPr/>
        </p:nvSpPr>
        <p:spPr>
          <a:xfrm>
            <a:off x="2580442" y="4643889"/>
            <a:ext cx="7018734" cy="42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6"/>
              <a:buFont typeface="Arial"/>
              <a:buNone/>
            </a:pPr>
            <a:r>
              <a:rPr lang="en-US" sz="1406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For more information please contact: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3"/>
              <a:buFont typeface="Calibri"/>
              <a:buNone/>
            </a:pPr>
            <a:endParaRPr sz="703" b="0" i="0" u="none" strike="noStrike" cap="non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6"/>
          <p:cNvSpPr txBox="1"/>
          <p:nvPr/>
        </p:nvSpPr>
        <p:spPr>
          <a:xfrm>
            <a:off x="1699165" y="4698999"/>
            <a:ext cx="8781288" cy="1074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Lindsey Peters – Northern California Manager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2000" b="0" i="0" u="none" strike="noStrike" cap="non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indsey.peters@radd.org</a:t>
            </a:r>
            <a:endParaRPr sz="2000" b="0" i="0" u="sng" strike="noStrike" cap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3"/>
            </a:endParaRPr>
          </a:p>
        </p:txBody>
      </p:sp>
      <p:sp>
        <p:nvSpPr>
          <p:cNvPr id="332" name="Google Shape;332;p16"/>
          <p:cNvSpPr txBox="1"/>
          <p:nvPr/>
        </p:nvSpPr>
        <p:spPr>
          <a:xfrm>
            <a:off x="4709436" y="5475265"/>
            <a:ext cx="72181" cy="526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53"/>
              <a:buFont typeface="Calibri"/>
              <a:buNone/>
            </a:pPr>
            <a:endParaRPr sz="2953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33" name="Google Shape;33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7150" y="2159000"/>
            <a:ext cx="69977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6"/>
          <p:cNvPicPr preferRelativeResize="0"/>
          <p:nvPr/>
        </p:nvPicPr>
        <p:blipFill>
          <a:blip r:embed="rId5"/>
          <a:srcRect/>
          <a:stretch/>
        </p:blipFill>
        <p:spPr>
          <a:xfrm>
            <a:off x="2006918" y="1532896"/>
            <a:ext cx="8165782" cy="290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232"/>
            <a:ext cx="12192000" cy="146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-5" y="5167085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27562" y="5729514"/>
            <a:ext cx="3346234" cy="112848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6"/>
          <p:cNvSpPr/>
          <p:nvPr/>
        </p:nvSpPr>
        <p:spPr>
          <a:xfrm>
            <a:off x="584773" y="114300"/>
            <a:ext cx="994648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 Black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Stay Connected with RADD</a:t>
            </a:r>
            <a:r>
              <a:rPr lang="en-US" sz="40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®</a:t>
            </a:r>
            <a:endParaRPr sz="3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2302"/>
            <a:ext cx="12192000" cy="14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595081" y="29028"/>
            <a:ext cx="6749148" cy="5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What is RADD</a:t>
            </a:r>
            <a:r>
              <a:rPr lang="en-US" sz="4800" b="1" i="0" u="none" strike="noStrike" cap="none" baseline="30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®</a:t>
            </a:r>
            <a:r>
              <a:rPr lang="en-US" sz="4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sz="3600" b="0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648946" y="1857380"/>
            <a:ext cx="8651733" cy="3512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None/>
            </a:pPr>
            <a:r>
              <a:rPr lang="en-US" sz="1969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Founded in 1986 as </a:t>
            </a:r>
            <a:r>
              <a:rPr lang="en-US" sz="1969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969" b="1" i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ockers</a:t>
            </a:r>
            <a:r>
              <a:rPr lang="en-US" sz="1969" b="0" i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69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969" b="1" i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gainst</a:t>
            </a:r>
            <a:r>
              <a:rPr lang="en-US" sz="1969" b="0" i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69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969" b="1" i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runk</a:t>
            </a:r>
            <a:r>
              <a:rPr lang="en-US" sz="1969" b="0" i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69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969" b="1" i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riving</a:t>
            </a:r>
            <a:r>
              <a:rPr lang="en-US" sz="1969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RADD</a:t>
            </a:r>
            <a:r>
              <a:rPr lang="en-US" sz="1969" b="0" i="0" u="none" strike="noStrike" cap="none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1969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promotes the use of designated drivers, </a:t>
            </a:r>
            <a:r>
              <a:rPr lang="en-US" sz="1969" dirty="0">
                <a:solidFill>
                  <a:schemeClr val="dk1"/>
                </a:solidFill>
              </a:rPr>
              <a:t>ride shares</a:t>
            </a:r>
            <a:r>
              <a:rPr lang="en-US" sz="1969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substance-free driving, making responsible behavior the norm. </a:t>
            </a:r>
            <a:r>
              <a:rPr lang="en-US" sz="1969" b="0" i="0" u="none" strike="noStrike" cap="none" dirty="0">
                <a:solidFill>
                  <a:schemeClr val="dk1"/>
                </a:solidFill>
                <a:latin typeface="Arial Black" panose="020B0A04020102020204" pitchFamily="34" charset="0"/>
                <a:sym typeface="Arial"/>
              </a:rPr>
              <a:t>RADD</a:t>
            </a:r>
            <a:r>
              <a:rPr lang="en-US" sz="1969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's messages are non-judgmental and positive.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80"/>
              <a:buFont typeface="Calibri"/>
              <a:buNone/>
            </a:pPr>
            <a:endParaRPr sz="218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6"/>
              <a:buFont typeface="Calibri"/>
              <a:buNone/>
            </a:pPr>
            <a:endParaRPr sz="1406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80"/>
              <a:buFont typeface="Arial"/>
              <a:buNone/>
            </a:pPr>
            <a:r>
              <a:rPr lang="en-US" sz="218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 Statement</a:t>
            </a:r>
            <a:r>
              <a:rPr lang="en-US" sz="218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3"/>
              <a:buFont typeface="Calibri"/>
              <a:buNone/>
            </a:pPr>
            <a:endParaRPr sz="773" b="0" i="0" u="none" strike="noStrike" cap="none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None/>
            </a:pPr>
            <a:r>
              <a:rPr lang="en-US" sz="1969" b="0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RADD</a:t>
            </a: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1969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The Entertainment Industry’s Voice for Road Safety, </a:t>
            </a:r>
            <a:r>
              <a:rPr lang="en-US" sz="1969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dedicated to saving lives and reducing injuries through </a:t>
            </a:r>
            <a:r>
              <a:rPr lang="en-US" sz="1969" b="1" i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edu</a:t>
            </a:r>
            <a:r>
              <a:rPr lang="en-US" sz="1969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tainment</a:t>
            </a:r>
            <a:r>
              <a:rPr lang="en-US" sz="1969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5974813" y="3244334"/>
            <a:ext cx="3577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5" y="5167085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5687" y="5729514"/>
            <a:ext cx="3346234" cy="112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2302"/>
            <a:ext cx="12192000" cy="14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439058" y="157506"/>
            <a:ext cx="9459686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 Black"/>
              <a:buNone/>
            </a:pPr>
            <a:r>
              <a:rPr lang="en-US" sz="37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Why You Know RADD</a:t>
            </a:r>
            <a:r>
              <a:rPr lang="en-US" sz="4000" b="1" i="0" u="none" strike="noStrike" cap="none" baseline="30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®</a:t>
            </a:r>
            <a:r>
              <a:rPr lang="en-US" sz="37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Nationally</a:t>
            </a:r>
            <a:endParaRPr sz="1800" b="0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439058" y="1596009"/>
            <a:ext cx="5323114" cy="3440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decade of partnership with USDOT and NAB on the “Friends Don’t Let Friends Drive Drunk” Campaign: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America’s iconic Designated Driver campaign,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produced by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Black" panose="020B0A04020102020204" pitchFamily="34" charset="0"/>
                <a:sym typeface="Arial"/>
              </a:rPr>
              <a:t>RADD</a:t>
            </a:r>
            <a:r>
              <a:rPr lang="en-US" sz="18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over 100 personalities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Black" panose="020B0A04020102020204" pitchFamily="34" charset="0"/>
                <a:sym typeface="Arial"/>
              </a:rPr>
              <a:t>RADD</a:t>
            </a:r>
            <a:r>
              <a:rPr lang="en-US" sz="18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Black" panose="020B0A04020102020204" pitchFamily="34" charset="0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honored with its first of two NHTSA “Lifesaver Awards”</a:t>
            </a: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Generated over $80 MM in earned media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strong community legs ever since!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3" descr="AEROSMITH small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1144" y="1425158"/>
            <a:ext cx="2772228" cy="196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02162" y="1410015"/>
            <a:ext cx="1689833" cy="1943733"/>
          </a:xfrm>
          <a:prstGeom prst="rect">
            <a:avLst/>
          </a:prstGeom>
          <a:noFill/>
          <a:ln w="9525" cap="flat" cmpd="sng">
            <a:solidFill>
              <a:srgbClr val="FF505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49526" y="3463136"/>
            <a:ext cx="2053405" cy="1680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10981" y="3452762"/>
            <a:ext cx="2053405" cy="169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PaulMcCartney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12652" y="3458029"/>
            <a:ext cx="1708372" cy="2193351"/>
          </a:xfrm>
          <a:prstGeom prst="rect">
            <a:avLst/>
          </a:prstGeom>
          <a:noFill/>
          <a:ln>
            <a:noFill/>
          </a:ln>
          <a:effectLst>
            <a:outerShdw dist="46662" dir="2115817" algn="ctr" rotWithShape="0">
              <a:schemeClr val="lt2">
                <a:alpha val="74117"/>
              </a:schemeClr>
            </a:outerShdw>
          </a:effectLst>
        </p:spPr>
      </p:pic>
      <p:pic>
        <p:nvPicPr>
          <p:cNvPr id="117" name="Google Shape;117;p3" descr="Gwen  phot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99982" y="1422240"/>
            <a:ext cx="1302950" cy="1960536"/>
          </a:xfrm>
          <a:prstGeom prst="rect">
            <a:avLst/>
          </a:prstGeom>
          <a:noFill/>
          <a:ln w="9525" cap="flat" cmpd="sng">
            <a:solidFill>
              <a:srgbClr val="FF505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59478" y="5900291"/>
            <a:ext cx="1910402" cy="5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5" y="5214585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 descr="A picture containing 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18853" y="5770342"/>
            <a:ext cx="3346234" cy="112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" y="-15762"/>
            <a:ext cx="12192000" cy="14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/>
          <p:nvPr/>
        </p:nvSpPr>
        <p:spPr>
          <a:xfrm>
            <a:off x="-243710" y="174666"/>
            <a:ext cx="12191999" cy="54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12"/>
              <a:buFont typeface="Arial Black"/>
              <a:buNone/>
            </a:pPr>
            <a:r>
              <a:rPr lang="en-US" sz="2812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     </a:t>
            </a:r>
            <a:r>
              <a:rPr lang="en-US" sz="37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Why You Know RADD Nationally: SMASHED</a:t>
            </a:r>
            <a:endParaRPr sz="3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3730" y="6170414"/>
            <a:ext cx="1512465" cy="508992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3725"/>
              </a:srgbClr>
            </a:outerShdw>
          </a:effectLst>
        </p:spPr>
      </p:pic>
      <p:sp>
        <p:nvSpPr>
          <p:cNvPr id="133" name="Google Shape;133;p4"/>
          <p:cNvSpPr txBox="1"/>
          <p:nvPr/>
        </p:nvSpPr>
        <p:spPr>
          <a:xfrm>
            <a:off x="3133576" y="4843240"/>
            <a:ext cx="72554" cy="52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53"/>
              <a:buFont typeface="Calibri"/>
              <a:buNone/>
            </a:pPr>
            <a:endParaRPr sz="2953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5" y="5226466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4464" y="5791673"/>
            <a:ext cx="3346234" cy="11284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104">
            <a:extLst>
              <a:ext uri="{FF2B5EF4-FFF2-40B4-BE49-F238E27FC236}">
                <a16:creationId xmlns:a16="http://schemas.microsoft.com/office/drawing/2014/main" id="{EB557BAD-6142-4E3B-AC78-D328BBC7705A}"/>
              </a:ext>
            </a:extLst>
          </p:cNvPr>
          <p:cNvSpPr/>
          <p:nvPr/>
        </p:nvSpPr>
        <p:spPr>
          <a:xfrm>
            <a:off x="3762004" y="3072929"/>
            <a:ext cx="185291" cy="525734"/>
          </a:xfrm>
          <a:prstGeom prst="rect">
            <a:avLst/>
          </a:prstGeom>
          <a:noFill/>
          <a:ln>
            <a:noFill/>
          </a:ln>
        </p:spPr>
        <p:txBody>
          <a:bodyPr lIns="91424" tIns="45703" rIns="91424" bIns="45703" anchor="t" anchorCtr="0">
            <a:noAutofit/>
          </a:bodyPr>
          <a:lstStyle/>
          <a:p>
            <a:endParaRPr sz="2812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" name="Shape 105">
            <a:extLst>
              <a:ext uri="{FF2B5EF4-FFF2-40B4-BE49-F238E27FC236}">
                <a16:creationId xmlns:a16="http://schemas.microsoft.com/office/drawing/2014/main" id="{0909C79C-3C6C-49FF-9E2F-4BDFDBBF9A74}"/>
              </a:ext>
            </a:extLst>
          </p:cNvPr>
          <p:cNvSpPr/>
          <p:nvPr/>
        </p:nvSpPr>
        <p:spPr>
          <a:xfrm>
            <a:off x="3682752" y="5275213"/>
            <a:ext cx="185291" cy="525736"/>
          </a:xfrm>
          <a:prstGeom prst="rect">
            <a:avLst/>
          </a:prstGeom>
          <a:noFill/>
          <a:ln>
            <a:noFill/>
          </a:ln>
        </p:spPr>
        <p:txBody>
          <a:bodyPr lIns="91424" tIns="45703" rIns="91424" bIns="45703" anchor="t" anchorCtr="0">
            <a:noAutofit/>
          </a:bodyPr>
          <a:lstStyle/>
          <a:p>
            <a:endParaRPr sz="2812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" name="Shape 106">
            <a:extLst>
              <a:ext uri="{FF2B5EF4-FFF2-40B4-BE49-F238E27FC236}">
                <a16:creationId xmlns:a16="http://schemas.microsoft.com/office/drawing/2014/main" id="{BC1F055D-CBB2-43F9-BE0C-C81973BF31CA}"/>
              </a:ext>
            </a:extLst>
          </p:cNvPr>
          <p:cNvSpPr/>
          <p:nvPr/>
        </p:nvSpPr>
        <p:spPr>
          <a:xfrm>
            <a:off x="9394404" y="5597799"/>
            <a:ext cx="185291" cy="524619"/>
          </a:xfrm>
          <a:prstGeom prst="rect">
            <a:avLst/>
          </a:prstGeom>
          <a:noFill/>
          <a:ln>
            <a:noFill/>
          </a:ln>
        </p:spPr>
        <p:txBody>
          <a:bodyPr lIns="91424" tIns="45703" rIns="91424" bIns="45703" anchor="t" anchorCtr="0">
            <a:noAutofit/>
          </a:bodyPr>
          <a:lstStyle/>
          <a:p>
            <a:endParaRPr sz="2812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" name="Shape 107">
            <a:extLst>
              <a:ext uri="{FF2B5EF4-FFF2-40B4-BE49-F238E27FC236}">
                <a16:creationId xmlns:a16="http://schemas.microsoft.com/office/drawing/2014/main" id="{5A7A35D0-361B-4577-8CE5-EBBDB8BDA0D6}"/>
              </a:ext>
            </a:extLst>
          </p:cNvPr>
          <p:cNvSpPr/>
          <p:nvPr/>
        </p:nvSpPr>
        <p:spPr>
          <a:xfrm>
            <a:off x="5938614" y="2335113"/>
            <a:ext cx="185291" cy="525736"/>
          </a:xfrm>
          <a:prstGeom prst="rect">
            <a:avLst/>
          </a:prstGeom>
          <a:noFill/>
          <a:ln>
            <a:noFill/>
          </a:ln>
        </p:spPr>
        <p:txBody>
          <a:bodyPr lIns="91424" tIns="45703" rIns="91424" bIns="45703" anchor="t" anchorCtr="0">
            <a:noAutofit/>
          </a:bodyPr>
          <a:lstStyle/>
          <a:p>
            <a:endParaRPr sz="2812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" name="Shape 108">
            <a:extLst>
              <a:ext uri="{FF2B5EF4-FFF2-40B4-BE49-F238E27FC236}">
                <a16:creationId xmlns:a16="http://schemas.microsoft.com/office/drawing/2014/main" id="{662F976F-45D9-458D-BF27-466FC5345808}"/>
              </a:ext>
            </a:extLst>
          </p:cNvPr>
          <p:cNvSpPr/>
          <p:nvPr/>
        </p:nvSpPr>
        <p:spPr>
          <a:xfrm>
            <a:off x="5378276" y="5087690"/>
            <a:ext cx="185291" cy="525736"/>
          </a:xfrm>
          <a:prstGeom prst="rect">
            <a:avLst/>
          </a:prstGeom>
          <a:noFill/>
          <a:ln>
            <a:noFill/>
          </a:ln>
        </p:spPr>
        <p:txBody>
          <a:bodyPr lIns="91424" tIns="45703" rIns="91424" bIns="45703" anchor="t" anchorCtr="0">
            <a:noAutofit/>
          </a:bodyPr>
          <a:lstStyle/>
          <a:p>
            <a:endParaRPr sz="2812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" name="Shape 109">
            <a:extLst>
              <a:ext uri="{FF2B5EF4-FFF2-40B4-BE49-F238E27FC236}">
                <a16:creationId xmlns:a16="http://schemas.microsoft.com/office/drawing/2014/main" id="{370B64D7-2964-400D-A320-75C712295416}"/>
              </a:ext>
            </a:extLst>
          </p:cNvPr>
          <p:cNvSpPr/>
          <p:nvPr/>
        </p:nvSpPr>
        <p:spPr>
          <a:xfrm>
            <a:off x="5527848" y="4875610"/>
            <a:ext cx="184174" cy="524619"/>
          </a:xfrm>
          <a:prstGeom prst="rect">
            <a:avLst/>
          </a:prstGeom>
          <a:noFill/>
          <a:ln>
            <a:noFill/>
          </a:ln>
        </p:spPr>
        <p:txBody>
          <a:bodyPr lIns="91424" tIns="45703" rIns="91424" bIns="45703" anchor="t" anchorCtr="0">
            <a:noAutofit/>
          </a:bodyPr>
          <a:lstStyle/>
          <a:p>
            <a:endParaRPr sz="2812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" name="Shape 110">
            <a:extLst>
              <a:ext uri="{FF2B5EF4-FFF2-40B4-BE49-F238E27FC236}">
                <a16:creationId xmlns:a16="http://schemas.microsoft.com/office/drawing/2014/main" id="{826D14F5-4B71-43D3-92DB-C7ED746BFFBB}"/>
              </a:ext>
            </a:extLst>
          </p:cNvPr>
          <p:cNvSpPr/>
          <p:nvPr/>
        </p:nvSpPr>
        <p:spPr>
          <a:xfrm>
            <a:off x="2895823" y="5858992"/>
            <a:ext cx="184174" cy="525734"/>
          </a:xfrm>
          <a:prstGeom prst="rect">
            <a:avLst/>
          </a:prstGeom>
          <a:noFill/>
          <a:ln>
            <a:noFill/>
          </a:ln>
        </p:spPr>
        <p:txBody>
          <a:bodyPr lIns="91424" tIns="45703" rIns="91424" bIns="45703" anchor="t" anchorCtr="0">
            <a:noAutofit/>
          </a:bodyPr>
          <a:lstStyle/>
          <a:p>
            <a:endParaRPr sz="2812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" name="Shape 111">
            <a:extLst>
              <a:ext uri="{FF2B5EF4-FFF2-40B4-BE49-F238E27FC236}">
                <a16:creationId xmlns:a16="http://schemas.microsoft.com/office/drawing/2014/main" id="{8C9C92B6-3269-4FA9-A510-FB4423EC937B}"/>
              </a:ext>
            </a:extLst>
          </p:cNvPr>
          <p:cNvSpPr/>
          <p:nvPr/>
        </p:nvSpPr>
        <p:spPr>
          <a:xfrm>
            <a:off x="6463234" y="2147590"/>
            <a:ext cx="184174" cy="525736"/>
          </a:xfrm>
          <a:prstGeom prst="rect">
            <a:avLst/>
          </a:prstGeom>
          <a:noFill/>
          <a:ln>
            <a:noFill/>
          </a:ln>
        </p:spPr>
        <p:txBody>
          <a:bodyPr lIns="91424" tIns="45703" rIns="91424" bIns="45703" anchor="t" anchorCtr="0">
            <a:noAutofit/>
          </a:bodyPr>
          <a:lstStyle/>
          <a:p>
            <a:endParaRPr sz="2812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" name="Shape 112">
            <a:extLst>
              <a:ext uri="{FF2B5EF4-FFF2-40B4-BE49-F238E27FC236}">
                <a16:creationId xmlns:a16="http://schemas.microsoft.com/office/drawing/2014/main" id="{E1491ED8-7600-4C05-9226-8976175F4021}"/>
              </a:ext>
            </a:extLst>
          </p:cNvPr>
          <p:cNvSpPr/>
          <p:nvPr/>
        </p:nvSpPr>
        <p:spPr>
          <a:xfrm>
            <a:off x="8137550" y="5684863"/>
            <a:ext cx="184174" cy="524619"/>
          </a:xfrm>
          <a:prstGeom prst="rect">
            <a:avLst/>
          </a:prstGeom>
          <a:noFill/>
          <a:ln>
            <a:noFill/>
          </a:ln>
        </p:spPr>
        <p:txBody>
          <a:bodyPr lIns="91424" tIns="45703" rIns="91424" bIns="45703" anchor="t" anchorCtr="0">
            <a:noAutofit/>
          </a:bodyPr>
          <a:lstStyle/>
          <a:p>
            <a:endParaRPr sz="2812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2" name="Shape 114" descr="nhtsa1025aM">
            <a:extLst>
              <a:ext uri="{FF2B5EF4-FFF2-40B4-BE49-F238E27FC236}">
                <a16:creationId xmlns:a16="http://schemas.microsoft.com/office/drawing/2014/main" id="{AB20D4DC-F762-4648-A104-0189B259AA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22132" y="970089"/>
            <a:ext cx="1382326" cy="74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15">
            <a:extLst>
              <a:ext uri="{FF2B5EF4-FFF2-40B4-BE49-F238E27FC236}">
                <a16:creationId xmlns:a16="http://schemas.microsoft.com/office/drawing/2014/main" id="{0CF24413-EE59-4779-BDEB-63E6AD97F17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95887" y="1091851"/>
            <a:ext cx="1077909" cy="46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16" descr="Smashed DVD sleeve v4">
            <a:extLst>
              <a:ext uri="{FF2B5EF4-FFF2-40B4-BE49-F238E27FC236}">
                <a16:creationId xmlns:a16="http://schemas.microsoft.com/office/drawing/2014/main" id="{3D5A7740-C0F3-45E8-A2F5-18031C7005F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86319" y="2116545"/>
            <a:ext cx="3809627" cy="2663279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01"/>
              </a:srgbClr>
            </a:outerShdw>
          </a:effectLst>
        </p:spPr>
      </p:pic>
      <p:sp>
        <p:nvSpPr>
          <p:cNvPr id="15" name="Shape 117">
            <a:extLst>
              <a:ext uri="{FF2B5EF4-FFF2-40B4-BE49-F238E27FC236}">
                <a16:creationId xmlns:a16="http://schemas.microsoft.com/office/drawing/2014/main" id="{193DB507-A845-49A9-9815-6A626B4B854C}"/>
              </a:ext>
            </a:extLst>
          </p:cNvPr>
          <p:cNvSpPr/>
          <p:nvPr/>
        </p:nvSpPr>
        <p:spPr>
          <a:xfrm>
            <a:off x="317728" y="1350329"/>
            <a:ext cx="9762539" cy="309234"/>
          </a:xfrm>
          <a:prstGeom prst="rect">
            <a:avLst/>
          </a:prstGeom>
          <a:noFill/>
          <a:ln>
            <a:noFill/>
          </a:ln>
        </p:spPr>
        <p:txBody>
          <a:bodyPr lIns="91424" tIns="45703" rIns="91424" bIns="45703" anchor="t" anchorCtr="0">
            <a:noAutofit/>
          </a:bodyPr>
          <a:lstStyle/>
          <a:p>
            <a:pPr>
              <a:buSzPct val="25000"/>
            </a:pPr>
            <a:r>
              <a:rPr lang="en-US" sz="1600" b="1" dirty="0">
                <a:solidFill>
                  <a:srgbClr val="DC1604"/>
                </a:solidFill>
                <a:latin typeface="Arial Black" panose="020B0A04020102020204" pitchFamily="34" charset="0"/>
                <a:sym typeface="Arial"/>
              </a:rPr>
              <a:t>RADD</a:t>
            </a:r>
            <a:r>
              <a:rPr lang="en-US" sz="1600" b="1" baseline="30000" dirty="0">
                <a:solidFill>
                  <a:srgbClr val="DC1604"/>
                </a:solidFill>
                <a:latin typeface="Arial Black" panose="020B0A04020102020204" pitchFamily="34" charset="0"/>
                <a:sym typeface="Arial"/>
              </a:rPr>
              <a:t>®</a:t>
            </a:r>
            <a:r>
              <a:rPr lang="en-US" sz="1600" b="1" dirty="0">
                <a:solidFill>
                  <a:srgbClr val="DC1604"/>
                </a:solidFill>
                <a:latin typeface="Arial"/>
                <a:ea typeface="Arial"/>
                <a:cs typeface="Arial"/>
                <a:sym typeface="Arial"/>
              </a:rPr>
              <a:t> Youth Coalition / 1st National Teen Campaign to </a:t>
            </a:r>
          </a:p>
          <a:p>
            <a:pPr>
              <a:buSzPct val="25000"/>
            </a:pPr>
            <a:r>
              <a:rPr lang="en-US" sz="1600" b="1" dirty="0">
                <a:solidFill>
                  <a:srgbClr val="DC1604"/>
                </a:solidFill>
                <a:latin typeface="Arial"/>
                <a:ea typeface="Arial"/>
                <a:cs typeface="Arial"/>
                <a:sym typeface="Arial"/>
              </a:rPr>
              <a:t>Address Underage Drinking &amp; Driving Prevention!</a:t>
            </a:r>
          </a:p>
        </p:txBody>
      </p:sp>
      <p:sp>
        <p:nvSpPr>
          <p:cNvPr id="16" name="Shape 118">
            <a:extLst>
              <a:ext uri="{FF2B5EF4-FFF2-40B4-BE49-F238E27FC236}">
                <a16:creationId xmlns:a16="http://schemas.microsoft.com/office/drawing/2014/main" id="{F25CC493-1C27-470E-9DDA-F49B8D610823}"/>
              </a:ext>
            </a:extLst>
          </p:cNvPr>
          <p:cNvSpPr/>
          <p:nvPr/>
        </p:nvSpPr>
        <p:spPr>
          <a:xfrm>
            <a:off x="321457" y="1997933"/>
            <a:ext cx="4496133" cy="3623273"/>
          </a:xfrm>
          <a:prstGeom prst="rect">
            <a:avLst/>
          </a:prstGeom>
          <a:noFill/>
          <a:ln>
            <a:noFill/>
          </a:ln>
        </p:spPr>
        <p:txBody>
          <a:bodyPr lIns="91424" tIns="45703" rIns="91424" bIns="45703" anchor="t" anchorCtr="0">
            <a:noAutofit/>
          </a:bodyPr>
          <a:lstStyle/>
          <a:p>
            <a:pPr marL="177472" indent="-177472">
              <a:lnSpc>
                <a:spcPct val="90000"/>
              </a:lnSpc>
              <a:buSzPct val="25000"/>
            </a:pP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Accomplishments to Date:</a:t>
            </a:r>
          </a:p>
          <a:p>
            <a:pPr marL="177472" indent="-177472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SzPct val="100000"/>
              <a:buFont typeface="Times"/>
              <a:buChar char="•"/>
            </a:pP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prestigious national awards</a:t>
            </a:r>
          </a:p>
          <a:p>
            <a:pPr marL="321457" lvl="1" indent="-80364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SzPct val="100000"/>
              <a:buFont typeface="Times"/>
              <a:buChar char="•"/>
            </a:pP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NHTSA </a:t>
            </a:r>
            <a:r>
              <a:rPr lang="en-US" sz="1406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“Public Service Award”</a:t>
            </a: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2005</a:t>
            </a:r>
          </a:p>
          <a:p>
            <a:pPr marL="321457" lvl="1" indent="-80364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SzPct val="100000"/>
              <a:buFont typeface="Times"/>
              <a:buChar char="•"/>
            </a:pP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GHSA </a:t>
            </a:r>
            <a:r>
              <a:rPr lang="en-US" sz="1406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“Peter J. O’Rourke Special </a:t>
            </a:r>
          </a:p>
          <a:p>
            <a:pPr marL="321457" lvl="1" indent="-80364">
              <a:lnSpc>
                <a:spcPct val="70000"/>
              </a:lnSpc>
              <a:spcBef>
                <a:spcPts val="281"/>
              </a:spcBef>
              <a:buClr>
                <a:schemeClr val="dk1"/>
              </a:buClr>
              <a:buSzPct val="25000"/>
            </a:pPr>
            <a:r>
              <a:rPr lang="en-US" sz="1406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Achievement Award”</a:t>
            </a: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2006</a:t>
            </a:r>
          </a:p>
          <a:p>
            <a:pPr marL="177472" indent="-177472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SzPct val="100000"/>
              <a:buFont typeface="Times"/>
              <a:buChar char="•"/>
            </a:pP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Heavy national and local media coverage for UDP</a:t>
            </a:r>
          </a:p>
          <a:p>
            <a:pPr marL="177472" indent="-177472">
              <a:lnSpc>
                <a:spcPct val="90000"/>
              </a:lnSpc>
              <a:spcBef>
                <a:spcPts val="141"/>
              </a:spcBef>
              <a:buClr>
                <a:schemeClr val="dk1"/>
              </a:buClr>
              <a:buSzPct val="100000"/>
              <a:buFont typeface="Times"/>
              <a:buChar char="•"/>
            </a:pP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Military screenings - aircraft carrier “Harry S. Truman,” the Pentagon, NRSW, DC, etc. </a:t>
            </a:r>
          </a:p>
          <a:p>
            <a:pPr marL="177472" indent="-177472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SzPct val="100000"/>
              <a:buFont typeface="Times"/>
              <a:buChar char="•"/>
            </a:pP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BACCHUS Network created/executed successful  </a:t>
            </a:r>
            <a:r>
              <a:rPr lang="en-US" sz="1406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SMASHED</a:t>
            </a: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college campus mentoring model</a:t>
            </a:r>
          </a:p>
          <a:p>
            <a:pPr marL="177472" indent="-177472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SzPct val="100000"/>
              <a:buFont typeface="Times"/>
              <a:buChar char="•"/>
            </a:pP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Safe &amp; Drug Free Schools &amp; OJJDP distribution to grantees </a:t>
            </a:r>
          </a:p>
          <a:p>
            <a:pPr marL="177472" indent="-177472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SzPct val="100000"/>
              <a:buFont typeface="Times"/>
              <a:buChar char="•"/>
            </a:pP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SADD &amp; FCCLA chapters promoted screenings</a:t>
            </a:r>
          </a:p>
          <a:p>
            <a:pPr marL="177472" indent="-177472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SzPct val="100000"/>
              <a:buFont typeface="Times"/>
              <a:buChar char="•"/>
            </a:pPr>
            <a:r>
              <a:rPr lang="en-US" sz="1406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30,000 copies distributed to date…all FREE!  And all were </a:t>
            </a:r>
            <a:r>
              <a:rPr lang="en-US" sz="1406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requested!</a:t>
            </a:r>
          </a:p>
          <a:p>
            <a:pPr marL="177472" indent="-177472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SzPct val="100000"/>
              <a:buFont typeface="Times"/>
              <a:buChar char="•"/>
            </a:pPr>
            <a:r>
              <a:rPr lang="en-US" sz="1406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NHTSA printed another 5,000 copies in fall 2012</a:t>
            </a:r>
          </a:p>
        </p:txBody>
      </p:sp>
      <p:sp>
        <p:nvSpPr>
          <p:cNvPr id="17" name="Shape 119">
            <a:extLst>
              <a:ext uri="{FF2B5EF4-FFF2-40B4-BE49-F238E27FC236}">
                <a16:creationId xmlns:a16="http://schemas.microsoft.com/office/drawing/2014/main" id="{49D2AA30-C6A5-4987-B31B-410FF284B887}"/>
              </a:ext>
            </a:extLst>
          </p:cNvPr>
          <p:cNvSpPr/>
          <p:nvPr/>
        </p:nvSpPr>
        <p:spPr>
          <a:xfrm>
            <a:off x="5435760" y="4942450"/>
            <a:ext cx="3276079" cy="456529"/>
          </a:xfrm>
          <a:prstGeom prst="rect">
            <a:avLst/>
          </a:prstGeom>
          <a:noFill/>
          <a:ln>
            <a:noFill/>
          </a:ln>
        </p:spPr>
        <p:txBody>
          <a:bodyPr lIns="91424" tIns="45703" rIns="91424" bIns="45703" anchor="t" anchorCtr="0">
            <a:noAutofit/>
          </a:bodyPr>
          <a:lstStyle/>
          <a:p>
            <a:pPr algn="ctr">
              <a:buSzPct val="25000"/>
            </a:pPr>
            <a:r>
              <a:rPr lang="en-US" sz="1195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tool for use in your own</a:t>
            </a:r>
          </a:p>
          <a:p>
            <a:pPr algn="ctr">
              <a:buSzPct val="25000"/>
            </a:pPr>
            <a:r>
              <a:rPr lang="en-US" sz="1195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comprehensive programming</a:t>
            </a:r>
          </a:p>
        </p:txBody>
      </p:sp>
      <p:pic>
        <p:nvPicPr>
          <p:cNvPr id="21" name="Shape 121" descr="eouploader.ccd0349c-d5a4-4d83-beae-f470b71903b4.1.data.jpg">
            <a:extLst>
              <a:ext uri="{FF2B5EF4-FFF2-40B4-BE49-F238E27FC236}">
                <a16:creationId xmlns:a16="http://schemas.microsoft.com/office/drawing/2014/main" id="{572DA10B-A6B6-4E32-8528-6E760CA52AB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97878" y="3841567"/>
            <a:ext cx="2384694" cy="62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122" descr="ojjdp_with_text.jpg">
            <a:extLst>
              <a:ext uri="{FF2B5EF4-FFF2-40B4-BE49-F238E27FC236}">
                <a16:creationId xmlns:a16="http://schemas.microsoft.com/office/drawing/2014/main" id="{556E5B44-2A3D-4E4E-A726-24152BF20DF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79695" y="2661493"/>
            <a:ext cx="2196098" cy="44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123" descr="navy.jpg">
            <a:extLst>
              <a:ext uri="{FF2B5EF4-FFF2-40B4-BE49-F238E27FC236}">
                <a16:creationId xmlns:a16="http://schemas.microsoft.com/office/drawing/2014/main" id="{8CB74A82-0133-4527-93A3-492D0F40288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992993" y="1668140"/>
            <a:ext cx="883696" cy="88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124" descr="NOYS_registered.jpg">
            <a:extLst>
              <a:ext uri="{FF2B5EF4-FFF2-40B4-BE49-F238E27FC236}">
                <a16:creationId xmlns:a16="http://schemas.microsoft.com/office/drawing/2014/main" id="{F48A0E68-2CC8-4517-BC7C-924372ABADA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164676" y="1838038"/>
            <a:ext cx="1759934" cy="70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125" descr="samhsalogo">
            <a:extLst>
              <a:ext uri="{FF2B5EF4-FFF2-40B4-BE49-F238E27FC236}">
                <a16:creationId xmlns:a16="http://schemas.microsoft.com/office/drawing/2014/main" id="{54886ED1-24B5-4E86-A9C6-6F4BE2B9305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33383" y="3280576"/>
            <a:ext cx="1688722" cy="51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126">
            <a:extLst>
              <a:ext uri="{FF2B5EF4-FFF2-40B4-BE49-F238E27FC236}">
                <a16:creationId xmlns:a16="http://schemas.microsoft.com/office/drawing/2014/main" id="{078FC02D-D488-43ED-A1AE-FE7E634074B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963397" y="4628699"/>
            <a:ext cx="1751920" cy="56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7596d9e22_0_0"/>
          <p:cNvSpPr/>
          <p:nvPr/>
        </p:nvSpPr>
        <p:spPr>
          <a:xfrm>
            <a:off x="3762376" y="3073401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47" name="Google Shape;147;ga7596d9e22_0_0"/>
          <p:cNvSpPr/>
          <p:nvPr/>
        </p:nvSpPr>
        <p:spPr>
          <a:xfrm>
            <a:off x="3683001" y="5275264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48" name="Google Shape;148;ga7596d9e22_0_0"/>
          <p:cNvSpPr/>
          <p:nvPr/>
        </p:nvSpPr>
        <p:spPr>
          <a:xfrm>
            <a:off x="9394826" y="5597525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49" name="Google Shape;149;ga7596d9e22_0_0"/>
          <p:cNvSpPr/>
          <p:nvPr/>
        </p:nvSpPr>
        <p:spPr>
          <a:xfrm>
            <a:off x="5938839" y="2335214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0" name="Google Shape;150;ga7596d9e22_0_0"/>
          <p:cNvSpPr/>
          <p:nvPr/>
        </p:nvSpPr>
        <p:spPr>
          <a:xfrm>
            <a:off x="5378451" y="5087938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1" name="Google Shape;151;ga7596d9e22_0_0"/>
          <p:cNvSpPr/>
          <p:nvPr/>
        </p:nvSpPr>
        <p:spPr>
          <a:xfrm>
            <a:off x="5527676" y="4875214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2" name="Google Shape;152;ga7596d9e22_0_0"/>
          <p:cNvSpPr/>
          <p:nvPr/>
        </p:nvSpPr>
        <p:spPr>
          <a:xfrm>
            <a:off x="2895600" y="5859463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3" name="Google Shape;153;ga7596d9e22_0_0"/>
          <p:cNvSpPr/>
          <p:nvPr/>
        </p:nvSpPr>
        <p:spPr>
          <a:xfrm>
            <a:off x="6462714" y="2147889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4" name="Google Shape;154;ga7596d9e22_0_0"/>
          <p:cNvSpPr/>
          <p:nvPr/>
        </p:nvSpPr>
        <p:spPr>
          <a:xfrm>
            <a:off x="8137526" y="5684839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5" name="Google Shape;155;ga7596d9e22_0_0"/>
          <p:cNvSpPr/>
          <p:nvPr/>
        </p:nvSpPr>
        <p:spPr>
          <a:xfrm>
            <a:off x="5953125" y="-1060450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6" name="Google Shape;156;ga7596d9e22_0_0"/>
          <p:cNvSpPr/>
          <p:nvPr/>
        </p:nvSpPr>
        <p:spPr>
          <a:xfrm>
            <a:off x="5105401" y="6477000"/>
            <a:ext cx="1981200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a7596d9e22_0_0"/>
          <p:cNvSpPr/>
          <p:nvPr/>
        </p:nvSpPr>
        <p:spPr>
          <a:xfrm>
            <a:off x="3762376" y="3073401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8" name="Google Shape;158;ga7596d9e22_0_0"/>
          <p:cNvSpPr/>
          <p:nvPr/>
        </p:nvSpPr>
        <p:spPr>
          <a:xfrm>
            <a:off x="3683001" y="5275264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9" name="Google Shape;159;ga7596d9e22_0_0"/>
          <p:cNvSpPr/>
          <p:nvPr/>
        </p:nvSpPr>
        <p:spPr>
          <a:xfrm>
            <a:off x="9599614" y="5597525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0" name="Google Shape;160;ga7596d9e22_0_0"/>
          <p:cNvSpPr/>
          <p:nvPr/>
        </p:nvSpPr>
        <p:spPr>
          <a:xfrm>
            <a:off x="5938839" y="2335214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1" name="Google Shape;161;ga7596d9e22_0_0"/>
          <p:cNvSpPr/>
          <p:nvPr/>
        </p:nvSpPr>
        <p:spPr>
          <a:xfrm>
            <a:off x="5378451" y="5087938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2" name="Google Shape;162;ga7596d9e22_0_0"/>
          <p:cNvSpPr/>
          <p:nvPr/>
        </p:nvSpPr>
        <p:spPr>
          <a:xfrm>
            <a:off x="5527676" y="4875214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3" name="Google Shape;163;ga7596d9e22_0_0"/>
          <p:cNvSpPr/>
          <p:nvPr/>
        </p:nvSpPr>
        <p:spPr>
          <a:xfrm>
            <a:off x="3100389" y="5859463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4" name="Google Shape;164;ga7596d9e22_0_0"/>
          <p:cNvSpPr/>
          <p:nvPr/>
        </p:nvSpPr>
        <p:spPr>
          <a:xfrm>
            <a:off x="6462714" y="2147889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5" name="Google Shape;165;ga7596d9e22_0_0"/>
          <p:cNvSpPr/>
          <p:nvPr/>
        </p:nvSpPr>
        <p:spPr>
          <a:xfrm>
            <a:off x="8342314" y="5684839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6" name="Google Shape;166;ga7596d9e22_0_0"/>
          <p:cNvSpPr/>
          <p:nvPr/>
        </p:nvSpPr>
        <p:spPr>
          <a:xfrm>
            <a:off x="5953125" y="-1060450"/>
            <a:ext cx="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7" name="Google Shape;167;ga7596d9e22_0_0"/>
          <p:cNvSpPr/>
          <p:nvPr/>
        </p:nvSpPr>
        <p:spPr>
          <a:xfrm>
            <a:off x="720451" y="2245386"/>
            <a:ext cx="4876800" cy="2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293" marR="0" lvl="0" indent="-11429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Accomplishments:</a:t>
            </a:r>
            <a:endParaRPr sz="1600" dirty="0">
              <a:latin typeface="+mj-lt"/>
            </a:endParaRPr>
          </a:p>
          <a:p>
            <a:pPr marL="114293" marR="0" lvl="0" indent="-95243" algn="l" rtl="0">
              <a:lnSpc>
                <a:spcPct val="50000"/>
              </a:lnSpc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Times"/>
              <a:buNone/>
            </a:pPr>
            <a:endParaRPr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14293" marR="0" lvl="0" indent="-114293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RADD</a:t>
            </a:r>
            <a:r>
              <a:rPr lang="en-US" sz="16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Express stores and Elle Magazine</a:t>
            </a:r>
            <a:endParaRPr sz="1600" dirty="0">
              <a:latin typeface="+mj-lt"/>
            </a:endParaRPr>
          </a:p>
          <a:p>
            <a:pPr marL="114293" marR="0" lvl="0" indent="-114293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Char char="•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5.8MM readers saw 3.5 pages in August ‘09 ELLE</a:t>
            </a:r>
            <a:endParaRPr sz="1600" dirty="0">
              <a:latin typeface="+mj-lt"/>
            </a:endParaRPr>
          </a:p>
          <a:p>
            <a:pPr marL="114293" marR="0" lvl="0" indent="-114293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Char char="•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590 Express retail stores: free </a:t>
            </a:r>
            <a:r>
              <a:rPr lang="en-US" sz="1600" dirty="0">
                <a:solidFill>
                  <a:schemeClr val="dk1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RADD</a:t>
            </a:r>
            <a:r>
              <a:rPr lang="en-US" sz="16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T-shirt </a:t>
            </a:r>
            <a:endParaRPr sz="1600" dirty="0">
              <a:latin typeface="+mj-lt"/>
            </a:endParaRPr>
          </a:p>
          <a:p>
            <a:pPr marL="114293" marR="0" lvl="0" indent="-114293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 with coupon after viewing PSA online</a:t>
            </a:r>
            <a:endParaRPr sz="1600" dirty="0">
              <a:latin typeface="+mj-lt"/>
            </a:endParaRPr>
          </a:p>
          <a:p>
            <a:pPr marL="114293" marR="0" lvl="0" indent="-114293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Char char="•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64MM customer blast emails by Express, social </a:t>
            </a:r>
            <a:endParaRPr sz="1600" dirty="0">
              <a:latin typeface="+mj-lt"/>
            </a:endParaRPr>
          </a:p>
          <a:p>
            <a:pPr marL="114293" marR="0" lvl="0" indent="-114293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 networking blogs by the young stars, and PR</a:t>
            </a:r>
            <a:endParaRPr sz="1600" dirty="0">
              <a:latin typeface="+mj-lt"/>
            </a:endParaRPr>
          </a:p>
          <a:p>
            <a:pPr marL="114293" marR="0" lvl="0" indent="-114293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Char char="•"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WHO Global Media Contest Honorable Mention 2010</a:t>
            </a:r>
            <a:endParaRPr sz="1600" dirty="0">
              <a:latin typeface="+mj-lt"/>
            </a:endParaRPr>
          </a:p>
          <a:p>
            <a:pPr marL="114293" marR="0" lvl="0" indent="-114293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sz="1600" dirty="0">
              <a:latin typeface="+mj-lt"/>
            </a:endParaRPr>
          </a:p>
          <a:p>
            <a:pPr marL="114293" marR="0" lvl="0" indent="-114293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Total Impressions:  44,100,000 </a:t>
            </a:r>
            <a:endParaRPr sz="1600" dirty="0">
              <a:latin typeface="+mj-lt"/>
            </a:endParaRPr>
          </a:p>
        </p:txBody>
      </p:sp>
      <p:pic>
        <p:nvPicPr>
          <p:cNvPr id="168" name="Google Shape;168;ga7596d9e22_0_0" descr="Ciarate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1702" y="2820274"/>
            <a:ext cx="2460624" cy="3013217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rgbClr val="000000">
                <a:alpha val="74900"/>
              </a:srgbClr>
            </a:outerShdw>
          </a:effectLst>
        </p:spPr>
      </p:pic>
      <p:pic>
        <p:nvPicPr>
          <p:cNvPr id="169" name="Google Shape;169;ga7596d9e22_0_0" descr="EXPRESS_CAMP_FIN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8530" y="1102094"/>
            <a:ext cx="3390900" cy="46101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rgbClr val="000000">
                <a:alpha val="74900"/>
              </a:srgbClr>
            </a:outerShdw>
          </a:effectLst>
        </p:spPr>
      </p:pic>
      <p:pic>
        <p:nvPicPr>
          <p:cNvPr id="170" name="Google Shape;170;ga7596d9e22_0_0" descr="EXPRESS_BRC_06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1233" y="1102094"/>
            <a:ext cx="2438400" cy="1530350"/>
          </a:xfrm>
          <a:prstGeom prst="rect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rgbClr val="000000">
                <a:alpha val="74900"/>
              </a:srgbClr>
            </a:outerShdw>
          </a:effectLst>
        </p:spPr>
      </p:pic>
      <p:sp>
        <p:nvSpPr>
          <p:cNvPr id="171" name="Google Shape;171;ga7596d9e22_0_0"/>
          <p:cNvSpPr/>
          <p:nvPr/>
        </p:nvSpPr>
        <p:spPr>
          <a:xfrm>
            <a:off x="2922588" y="20002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a7596d9e22_0_0"/>
          <p:cNvSpPr/>
          <p:nvPr/>
        </p:nvSpPr>
        <p:spPr>
          <a:xfrm>
            <a:off x="5105401" y="6477000"/>
            <a:ext cx="1981200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a7596d9e22_0_0"/>
          <p:cNvSpPr/>
          <p:nvPr/>
        </p:nvSpPr>
        <p:spPr>
          <a:xfrm>
            <a:off x="273986" y="1583126"/>
            <a:ext cx="6683430" cy="44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lang="en-US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First national anti-texting campaign in the US!</a:t>
            </a:r>
            <a:endParaRPr sz="1600" dirty="0"/>
          </a:p>
        </p:txBody>
      </p:sp>
      <p:pic>
        <p:nvPicPr>
          <p:cNvPr id="175" name="Google Shape;175;ga7596d9e22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59478" y="5900291"/>
            <a:ext cx="1910402" cy="5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0;p4">
            <a:extLst>
              <a:ext uri="{FF2B5EF4-FFF2-40B4-BE49-F238E27FC236}">
                <a16:creationId xmlns:a16="http://schemas.microsoft.com/office/drawing/2014/main" id="{8E1202B0-0AF5-4E38-BF55-9FCEA58507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5" y="-48130"/>
            <a:ext cx="12192000" cy="14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1;p4">
            <a:extLst>
              <a:ext uri="{FF2B5EF4-FFF2-40B4-BE49-F238E27FC236}">
                <a16:creationId xmlns:a16="http://schemas.microsoft.com/office/drawing/2014/main" id="{C0F9305F-3952-49C9-B208-B000C4BE058D}"/>
              </a:ext>
            </a:extLst>
          </p:cNvPr>
          <p:cNvSpPr/>
          <p:nvPr/>
        </p:nvSpPr>
        <p:spPr>
          <a:xfrm>
            <a:off x="-78739" y="160412"/>
            <a:ext cx="8975604" cy="54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12"/>
              <a:buFont typeface="Arial Black"/>
              <a:buNone/>
            </a:pPr>
            <a:r>
              <a:rPr lang="en-US" sz="2812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     </a:t>
            </a:r>
            <a:r>
              <a:rPr lang="en-US" sz="3700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RADD</a:t>
            </a:r>
            <a:r>
              <a:rPr lang="en-US" sz="4000" b="1" i="0" u="none" strike="noStrike" cap="none" baseline="30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®</a:t>
            </a:r>
            <a:r>
              <a:rPr lang="en-US" sz="3700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Nationally: Anti-Texting</a:t>
            </a:r>
            <a:endParaRPr sz="3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37;p4">
            <a:extLst>
              <a:ext uri="{FF2B5EF4-FFF2-40B4-BE49-F238E27FC236}">
                <a16:creationId xmlns:a16="http://schemas.microsoft.com/office/drawing/2014/main" id="{B955A7E1-A16C-4A18-B1D2-09674B88988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-5" y="5155214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8;p4" descr="A picture containing text&#10;&#10;Description automatically generated">
            <a:extLst>
              <a:ext uri="{FF2B5EF4-FFF2-40B4-BE49-F238E27FC236}">
                <a16:creationId xmlns:a16="http://schemas.microsoft.com/office/drawing/2014/main" id="{ADBFEFF8-5B6D-4064-873F-548331DC9A2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27562" y="5717639"/>
            <a:ext cx="3346234" cy="112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15830"/>
            <a:ext cx="2780377" cy="169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0614" y="3637058"/>
            <a:ext cx="2804074" cy="1873236"/>
          </a:xfrm>
          <a:prstGeom prst="rect">
            <a:avLst/>
          </a:prstGeom>
          <a:noFill/>
          <a:ln w="28575" cap="flat" cmpd="sng">
            <a:solidFill>
              <a:srgbClr val="8DA9D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99" y="4507997"/>
            <a:ext cx="2208137" cy="153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04688" y="1549746"/>
            <a:ext cx="2964196" cy="3418035"/>
          </a:xfrm>
          <a:prstGeom prst="rect">
            <a:avLst/>
          </a:prstGeom>
          <a:noFill/>
          <a:ln w="9525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91796" y="973689"/>
            <a:ext cx="2390508" cy="135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5" y="-15762"/>
            <a:ext cx="12192000" cy="14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/>
          <p:nvPr/>
        </p:nvSpPr>
        <p:spPr>
          <a:xfrm>
            <a:off x="218199" y="142662"/>
            <a:ext cx="11973796" cy="54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12"/>
              <a:buFont typeface="Arial Black"/>
              <a:buNone/>
            </a:pPr>
            <a:r>
              <a:rPr lang="en-US" sz="2812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  </a:t>
            </a:r>
            <a:r>
              <a:rPr lang="en-US" sz="3700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RADD National &amp; CA: Music Engagement</a:t>
            </a:r>
            <a:endParaRPr sz="3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03730" y="6170414"/>
            <a:ext cx="1512465" cy="508992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3725"/>
              </a:srgbClr>
            </a:outerShdw>
          </a:effectLst>
        </p:spPr>
      </p:pic>
      <p:sp>
        <p:nvSpPr>
          <p:cNvPr id="133" name="Google Shape;133;p4"/>
          <p:cNvSpPr txBox="1"/>
          <p:nvPr/>
        </p:nvSpPr>
        <p:spPr>
          <a:xfrm>
            <a:off x="3133576" y="4843240"/>
            <a:ext cx="72554" cy="52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53"/>
              <a:buFont typeface="Calibri"/>
              <a:buNone/>
            </a:pPr>
            <a:endParaRPr sz="2953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4" name="Google Shape;134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19746" y="1529661"/>
            <a:ext cx="2413393" cy="164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14180" y="1132146"/>
            <a:ext cx="2390508" cy="181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12">
            <a:alphaModFix/>
          </a:blip>
          <a:srcRect l="17610"/>
          <a:stretch/>
        </p:blipFill>
        <p:spPr>
          <a:xfrm>
            <a:off x="7801784" y="2613078"/>
            <a:ext cx="2498895" cy="183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-5" y="5226466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 descr="A picture containing text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627562" y="5788895"/>
            <a:ext cx="3346234" cy="1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965909" y="3727261"/>
            <a:ext cx="2007887" cy="169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468884" y="4415687"/>
            <a:ext cx="1914928" cy="1247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69149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2302"/>
            <a:ext cx="12192000" cy="146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5" y="5167085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5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7562" y="5729514"/>
            <a:ext cx="3346234" cy="112848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"/>
          <p:cNvSpPr/>
          <p:nvPr/>
        </p:nvSpPr>
        <p:spPr>
          <a:xfrm>
            <a:off x="2294180" y="1301360"/>
            <a:ext cx="7603629" cy="393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None/>
            </a:pPr>
            <a:r>
              <a:rPr lang="en-US" sz="1969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2005, the </a:t>
            </a:r>
            <a:r>
              <a:rPr lang="en-US" sz="1969" b="1" i="0" u="none" strike="noStrike" cap="none" dirty="0">
                <a:solidFill>
                  <a:schemeClr val="dk1"/>
                </a:solidFill>
                <a:latin typeface="Arial Black" panose="020B0A04020102020204" pitchFamily="34" charset="0"/>
                <a:sym typeface="Arial"/>
              </a:rPr>
              <a:t>RADD</a:t>
            </a:r>
            <a:r>
              <a:rPr lang="en-US" sz="18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1969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CALIFORNIA COALITION</a:t>
            </a:r>
            <a:r>
              <a:rPr lang="en-US" sz="1969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(RCC) was formed to engage business, media, hospitality and government leaders in a statewide effort to utilize business and marketing strategies to further reduce deaths and injuries among ages 18 to 34 on California’s roads. 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9"/>
              <a:buFont typeface="Calibri"/>
              <a:buNone/>
            </a:pPr>
            <a:endParaRPr sz="1969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None/>
            </a:pPr>
            <a:r>
              <a:rPr lang="en-US" sz="1969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Co-chaired by </a:t>
            </a:r>
            <a:r>
              <a:rPr lang="en-US" sz="1969" b="0" i="0" u="none" strike="noStrike" cap="none" dirty="0">
                <a:solidFill>
                  <a:schemeClr val="dk1"/>
                </a:solidFill>
                <a:latin typeface="Arial Black" panose="020B0A04020102020204" pitchFamily="34" charset="0"/>
                <a:sym typeface="Arial"/>
              </a:rPr>
              <a:t>RADD</a:t>
            </a:r>
            <a:r>
              <a:rPr lang="en-US" sz="18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®</a:t>
            </a:r>
            <a:r>
              <a:rPr lang="en-US" sz="1969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the California Department of Alcohol Beverage Control (ABC), the RCC serves as the State of California’s Hospitality Coalition.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580137" y="168126"/>
            <a:ext cx="6931006" cy="54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 Black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RADD</a:t>
            </a:r>
            <a:r>
              <a:rPr lang="en-US" sz="40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®</a:t>
            </a: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California Coalition</a:t>
            </a:r>
            <a:endParaRPr sz="3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125" y="3553784"/>
            <a:ext cx="3346234" cy="2440616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3725"/>
              </a:srgbClr>
            </a:outerShdw>
          </a:effectLst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2559" y="3553784"/>
            <a:ext cx="3342056" cy="24406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529"/>
              </a:srgbClr>
            </a:outerShdw>
          </a:effectLst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125" y="820058"/>
            <a:ext cx="3346234" cy="25706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529"/>
              </a:srgbClr>
            </a:outerShdw>
          </a:effectLst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32559" y="778830"/>
            <a:ext cx="3342056" cy="2570661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3725"/>
              </a:srgbClr>
            </a:outerShdw>
          </a:effectLst>
        </p:spPr>
      </p:pic>
      <p:pic>
        <p:nvPicPr>
          <p:cNvPr id="193" name="Google Shape;19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-22302"/>
            <a:ext cx="12192000" cy="146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-5" y="5178960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 descr="A picture containing 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27562" y="5741389"/>
            <a:ext cx="3346234" cy="112848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"/>
          <p:cNvSpPr/>
          <p:nvPr/>
        </p:nvSpPr>
        <p:spPr>
          <a:xfrm>
            <a:off x="7501374" y="1710047"/>
            <a:ext cx="4363862" cy="2884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69"/>
              <a:buFont typeface="Arial"/>
              <a:buNone/>
            </a:pPr>
            <a:r>
              <a:rPr lang="en-US" sz="196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project promotes alcohol-free driving to college-age young adults throughout California via </a:t>
            </a:r>
            <a:r>
              <a:rPr lang="en-US" sz="1969" b="0" i="0" u="none" strike="noStrike" cap="none" dirty="0">
                <a:solidFill>
                  <a:srgbClr val="000000"/>
                </a:solidFill>
                <a:latin typeface="Arial Black" panose="020B0A04020102020204" pitchFamily="34" charset="0"/>
                <a:sym typeface="Arial"/>
              </a:rPr>
              <a:t>RADD</a:t>
            </a:r>
            <a:r>
              <a:rPr lang="en-US" sz="196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’s educational tools for use on college campuses, military bases, and social media.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9"/>
              <a:buFont typeface="Calibri"/>
              <a:buNone/>
            </a:pPr>
            <a:endParaRPr sz="196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69"/>
              <a:buFont typeface="Arial"/>
              <a:buNone/>
            </a:pPr>
            <a:r>
              <a:rPr lang="en-US" sz="196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statewide project has </a:t>
            </a:r>
            <a:r>
              <a:rPr lang="en-US" sz="1969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worked with over 60</a:t>
            </a:r>
            <a:r>
              <a:rPr lang="en-US" sz="196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college campuses, stretching throughout California.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454185" y="155108"/>
            <a:ext cx="5258148" cy="54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 Black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College is RADD</a:t>
            </a:r>
            <a:r>
              <a:rPr lang="en-US" sz="4000" b="1" i="0" u="none" strike="noStrike" cap="none" baseline="30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®</a:t>
            </a:r>
            <a:endParaRPr sz="3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899033"/>
            <a:ext cx="2805374" cy="544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2302"/>
            <a:ext cx="12192000" cy="14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7"/>
          <p:cNvSpPr/>
          <p:nvPr/>
        </p:nvSpPr>
        <p:spPr>
          <a:xfrm>
            <a:off x="4165601" y="1426934"/>
            <a:ext cx="6535285" cy="374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69"/>
              <a:buFont typeface="Arial"/>
              <a:buNone/>
            </a:pPr>
            <a:r>
              <a:rPr lang="en-US" sz="196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969" b="0" i="0" u="none" strike="noStrike" cap="none" dirty="0">
                <a:solidFill>
                  <a:srgbClr val="000000"/>
                </a:solidFill>
                <a:latin typeface="Arial Black" panose="020B0A04020102020204" pitchFamily="34" charset="0"/>
                <a:sym typeface="Arial"/>
              </a:rPr>
              <a:t>RADD</a:t>
            </a:r>
            <a:r>
              <a:rPr lang="en-US" sz="18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196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message, </a:t>
            </a:r>
            <a:r>
              <a:rPr lang="en-US" sz="1969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Ahead! Friends Don’t Let Friends Drive Drunk…Do You?</a:t>
            </a:r>
            <a:r>
              <a:rPr lang="en-US" sz="18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®</a:t>
            </a:r>
            <a:r>
              <a:rPr lang="en-US" sz="1969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6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encourages students to be or use a DD, use rideshare, call a taxi, or take public transportation when going out to socialize.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9"/>
              <a:buFont typeface="Calibri"/>
              <a:buNone/>
            </a:pPr>
            <a:endParaRPr sz="196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69"/>
              <a:buFont typeface="Arial"/>
              <a:buNone/>
            </a:pPr>
            <a:r>
              <a:rPr lang="en-US" sz="196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“…Do You?”</a:t>
            </a:r>
            <a:r>
              <a:rPr lang="en-US" sz="1969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6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tag is a call to action to challenge students to take personal responsibility for themselves</a:t>
            </a:r>
            <a:endParaRPr sz="196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69"/>
              <a:buFont typeface="Arial"/>
              <a:buNone/>
            </a:pPr>
            <a:r>
              <a:rPr lang="en-US" sz="196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their friends.</a:t>
            </a:r>
            <a:endParaRPr sz="196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7"/>
          <p:cNvSpPr/>
          <p:nvPr/>
        </p:nvSpPr>
        <p:spPr>
          <a:xfrm>
            <a:off x="249437" y="-108973"/>
            <a:ext cx="11461288" cy="1023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 Black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 Positive Message: “Have Fun. Be Safe.”</a:t>
            </a:r>
            <a:endParaRPr sz="37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6" name="Google Shape;20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04300" y="6170613"/>
            <a:ext cx="1511300" cy="508000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4117"/>
              </a:srgbClr>
            </a:outerShdw>
          </a:effectLst>
        </p:spPr>
      </p:pic>
      <p:pic>
        <p:nvPicPr>
          <p:cNvPr id="207" name="Google Shape;20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-5" y="5143335"/>
            <a:ext cx="12192001" cy="169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7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27562" y="5705764"/>
            <a:ext cx="3346234" cy="112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804</Words>
  <Application>Microsoft Office PowerPoint</Application>
  <PresentationFormat>Widescreen</PresentationFormat>
  <Paragraphs>110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 Black</vt:lpstr>
      <vt:lpstr>Calibri</vt:lpstr>
      <vt:lpstr>Arial</vt:lpstr>
      <vt:lpstr>Gill Sans</vt:lpstr>
      <vt:lpstr>Times</vt:lpstr>
      <vt:lpstr>Merriweather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Tami</dc:creator>
  <cp:lastModifiedBy>Tamara Tatich</cp:lastModifiedBy>
  <cp:revision>15</cp:revision>
  <dcterms:modified xsi:type="dcterms:W3CDTF">2020-11-09T22:27:21Z</dcterms:modified>
</cp:coreProperties>
</file>