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Raleway"/>
      <p:regular r:id="rId35"/>
      <p:bold r:id="rId36"/>
      <p:italic r:id="rId37"/>
      <p:boldItalic r:id="rId38"/>
    </p:embeddedFont>
    <p:embeddedFont>
      <p:font typeface="La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6.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Raleway-regular.fntdata"/><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font" Target="fonts/Raleway-italic.fntdata"/><Relationship Id="rId14" Type="http://schemas.openxmlformats.org/officeDocument/2006/relationships/slide" Target="slides/slide10.xml"/><Relationship Id="rId36" Type="http://schemas.openxmlformats.org/officeDocument/2006/relationships/font" Target="fonts/Raleway-bold.fntdata"/><Relationship Id="rId17" Type="http://schemas.openxmlformats.org/officeDocument/2006/relationships/slide" Target="slides/slide13.xml"/><Relationship Id="rId39" Type="http://schemas.openxmlformats.org/officeDocument/2006/relationships/font" Target="fonts/Lato-regular.fntdata"/><Relationship Id="rId16" Type="http://schemas.openxmlformats.org/officeDocument/2006/relationships/slide" Target="slides/slide12.xml"/><Relationship Id="rId38" Type="http://schemas.openxmlformats.org/officeDocument/2006/relationships/font" Target="fonts/Raleway-boldItalic.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iaaa.nih.gov/what-standard-drink"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bc.ca.gov/enforcement/underage-drinking/"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alcohol/fact-sheets/minimum-legal-drinking-age.htm"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alcohol/fact-sheets/underage-drinking.htm" TargetMode="External"/><Relationship Id="rId3" Type="http://schemas.openxmlformats.org/officeDocument/2006/relationships/hyperlink" Target="https://www.cdc.gov/alcohol/fact-sheets/minimum-legal-drinking-age.htm"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alcohol/fact-sheets/binge-drinking.htm"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dc.gov/alcohol/fact-sheets/binge-drinking.htm"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ha.org/documents/ncha/NCHA-III_FALL_2019_UNDERGRADUATE_REFERENCE_GROUP_DATA_REPORT.pdf"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dsheriff.net/social-host/"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hop.ucsc.edu/alcohol-other-drugs/alcohol/your-body.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hop.ucsc.edu/alcohol-other-drugs/alcohol/your-body.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hop.ucsc.edu/alcohol-other-drugs/alcohol/your-body.html"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hop.ucsc.edu/alcohol-other-drugs/alcohol/your-body.html" TargetMode="External"/><Relationship Id="rId3" Type="http://schemas.openxmlformats.org/officeDocument/2006/relationships/hyperlink" Target="https://www.rethinkingdrinking.niaaa.nih.gov/how-much-is-too-much/is-your-drinking-pattern-risky/Drinking-Levels.aspx"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26f9f40a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826f9f40a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826f9f40a6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826f9f40a6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82a947e07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82a947e07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82992e6da8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82992e6da8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82992e6da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2992e6da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https://www.niaaa.nih.gov/what-standard-drink</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82a947e0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82a947e0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82a947e07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2a947e07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https://www.abc.ca.gov/enforcement/underage-drinking/</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82a947e07a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82a947e07a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2a947e07a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2a947e07a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26f9f40a6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26f9f40a6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200" u="sng">
                <a:solidFill>
                  <a:schemeClr val="hlink"/>
                </a:solidFill>
                <a:hlinkClick r:id="rId2"/>
              </a:rPr>
              <a:t>https://www.cdc.gov/alcohol/fact-sheets/minimum-legal-drinking-age.htm</a:t>
            </a:r>
            <a:endParaRPr sz="1200">
              <a:solidFill>
                <a:schemeClr val="dk2"/>
              </a:solidFill>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826efb427f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826efb427f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82a947e07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82a947e07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https://www.cdc.gov/alcohol/fact-sheets/underage-drinking.htm</a:t>
            </a:r>
            <a:endParaRPr/>
          </a:p>
          <a:p>
            <a:pPr indent="0" lvl="0" marL="0" rtl="0" algn="l">
              <a:spcBef>
                <a:spcPts val="0"/>
              </a:spcBef>
              <a:spcAft>
                <a:spcPts val="0"/>
              </a:spcAft>
              <a:buNone/>
            </a:pPr>
            <a:r>
              <a:rPr lang="en" u="sng">
                <a:solidFill>
                  <a:schemeClr val="hlink"/>
                </a:solidFill>
                <a:hlinkClick r:id="rId3"/>
              </a:rPr>
              <a:t>https://www.cdc.gov/alcohol/fact-sheets/minimum-legal-drinking-age.htm</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82a947e07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82a947e07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82a947e07a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82a947e07a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https://www.cdc.gov/alcohol/fact-sheets/binge-drinking.htm</a:t>
            </a:r>
            <a:endParaRPr sz="1800">
              <a:solidFill>
                <a:schemeClr val="dk2"/>
              </a:solidFill>
            </a:endParaRPr>
          </a:p>
          <a:p>
            <a:pPr indent="0" lvl="0" marL="0" rtl="0" algn="ctr">
              <a:spcBef>
                <a:spcPts val="0"/>
              </a:spcBef>
              <a:spcAft>
                <a:spcPts val="0"/>
              </a:spcAft>
              <a:buClr>
                <a:schemeClr val="dk2"/>
              </a:buClr>
              <a:buSzPts val="1100"/>
              <a:buFont typeface="Arial"/>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826f9f40a6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826f9f40a6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https://www.cdc.gov/alcohol/fact-sheets/binge-drinking.htm</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82b3e2d36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82b3e2d36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826f9f40a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826f9f40a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hlinkClick r:id="rId2"/>
              </a:rPr>
              <a:t>ACHA-NCHA III, Fall 2019 - Present</a:t>
            </a:r>
            <a:r>
              <a:rPr lang="en" sz="900">
                <a:solidFill>
                  <a:schemeClr val="dk2"/>
                </a:solidFill>
              </a:rPr>
              <a:t>. </a:t>
            </a:r>
            <a:endParaRPr/>
          </a:p>
          <a:p>
            <a:pPr indent="0" lvl="0" marL="0" rtl="0" algn="l">
              <a:spcBef>
                <a:spcPts val="0"/>
              </a:spcBef>
              <a:spcAft>
                <a:spcPts val="0"/>
              </a:spcAft>
              <a:buNone/>
            </a:pPr>
            <a:r>
              <a:t/>
            </a:r>
            <a:endParaRPr>
              <a:solidFill>
                <a:srgbClr val="0000FF"/>
              </a:solidFill>
              <a:highlight>
                <a:srgbClr val="FFFFFF"/>
              </a:highlight>
            </a:endParaRPr>
          </a:p>
          <a:p>
            <a:pPr indent="0" lvl="0" marL="0" rtl="0" algn="l">
              <a:spcBef>
                <a:spcPts val="0"/>
              </a:spcBef>
              <a:spcAft>
                <a:spcPts val="0"/>
              </a:spcAft>
              <a:buNone/>
            </a:pPr>
            <a:r>
              <a:t/>
            </a:r>
            <a:endParaRPr>
              <a:solidFill>
                <a:srgbClr val="0000FF"/>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826f9f40a6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826f9f40a6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https://www.sdsheriff.net/social-host/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826f9f40a6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826f9f40a6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870635ac3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70635ac3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74574253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74574253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82992e6da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82992e6da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ae8fbea8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ae8fbea8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826efb427f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826efb427f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82b3e2d36e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82b3e2d36e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82b3e2d36e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82b3e2d36e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https://shop.ucsc.edu/alcohol-other-drugs/alcohol/your-body.html</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729a2769c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729a2769c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https://shop.ucsc.edu/alcohol-other-drugs/alcohol/your-body.html</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729a24339e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729a24339e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https://shop.ucsc.edu/alcohol-other-drugs/alcohol/your-body.html</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74e288503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74e288503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https://shop.ucsc.edu/alcohol-other-drugs/alcohol/your-body.html</a:t>
            </a:r>
            <a:endParaRPr/>
          </a:p>
          <a:p>
            <a:pPr indent="0" lvl="0" marL="0" rtl="0" algn="l">
              <a:spcBef>
                <a:spcPts val="0"/>
              </a:spcBef>
              <a:spcAft>
                <a:spcPts val="0"/>
              </a:spcAft>
              <a:buClr>
                <a:schemeClr val="dk2"/>
              </a:buClr>
              <a:buSzPts val="1100"/>
              <a:buFont typeface="Arial"/>
              <a:buNone/>
            </a:pPr>
            <a:r>
              <a:rPr lang="en" u="sng">
                <a:solidFill>
                  <a:schemeClr val="hlink"/>
                </a:solidFill>
                <a:hlinkClick r:id="rId3"/>
              </a:rPr>
              <a:t>https://www.rethinkingdrinking.niaaa.nih.gov/how-much-is-too-much/is-your-drinking-pattern-risky/Drinking-Levels.aspx</a:t>
            </a:r>
            <a:endParaRPr>
              <a:solidFill>
                <a:schemeClr val="dk2"/>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cxnSp>
        <p:nvCxnSpPr>
          <p:cNvPr id="11" name="Google Shape;11;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2" name="Google Shape;12;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3" name="Google Shape;13;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4" name="Google Shape;14;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5" name="Google Shape;15;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6" name="Google Shape;16;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1" name="Shape 61"/>
        <p:cNvGrpSpPr/>
        <p:nvPr/>
      </p:nvGrpSpPr>
      <p:grpSpPr>
        <a:xfrm>
          <a:off x="0" y="0"/>
          <a:ext cx="0" cy="0"/>
          <a:chOff x="0" y="0"/>
          <a:chExt cx="0" cy="0"/>
        </a:xfrm>
      </p:grpSpPr>
      <p:cxnSp>
        <p:nvCxnSpPr>
          <p:cNvPr id="62" name="Google Shape;62;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3" name="Google Shape;63;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4" name="Google Shape;64;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5" name="Google Shape;65;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6" name="Google Shape;66;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7" name="Shape 67"/>
        <p:cNvGrpSpPr/>
        <p:nvPr/>
      </p:nvGrpSpPr>
      <p:grpSpPr>
        <a:xfrm>
          <a:off x="0" y="0"/>
          <a:ext cx="0" cy="0"/>
          <a:chOff x="0" y="0"/>
          <a:chExt cx="0" cy="0"/>
        </a:xfrm>
      </p:grpSpPr>
      <p:sp>
        <p:nvSpPr>
          <p:cNvPr id="68" name="Google Shape;68;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cxnSp>
        <p:nvCxnSpPr>
          <p:cNvPr id="18" name="Google Shape;18;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9" name="Google Shape;19;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20" name="Google Shape;20;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1" name="Google Shape;21;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cxnSp>
        <p:nvCxnSpPr>
          <p:cNvPr id="23" name="Google Shape;23;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4" name="Google Shape;24;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5" name="Google Shape;25;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6" name="Google Shape;26;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7" name="Google Shape;27;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8" name="Google Shape;28;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9" name="Shape 29"/>
        <p:cNvGrpSpPr/>
        <p:nvPr/>
      </p:nvGrpSpPr>
      <p:grpSpPr>
        <a:xfrm>
          <a:off x="0" y="0"/>
          <a:ext cx="0" cy="0"/>
          <a:chOff x="0" y="0"/>
          <a:chExt cx="0" cy="0"/>
        </a:xfrm>
      </p:grpSpPr>
      <p:cxnSp>
        <p:nvCxnSpPr>
          <p:cNvPr id="30" name="Google Shape;30;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1" name="Google Shape;31;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2" name="Google Shape;32;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3" name="Google Shape;33;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4" name="Google Shape;34;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6" name="Google Shape;36;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9" name="Google Shape;39;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cxnSp>
        <p:nvCxnSpPr>
          <p:cNvPr id="41" name="Google Shape;41;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2" name="Google Shape;42;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3" name="Google Shape;43;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4" name="Google Shape;44;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45" name="Shape 45"/>
        <p:cNvGrpSpPr/>
        <p:nvPr/>
      </p:nvGrpSpPr>
      <p:grpSpPr>
        <a:xfrm>
          <a:off x="0" y="0"/>
          <a:ext cx="0" cy="0"/>
          <a:chOff x="0" y="0"/>
          <a:chExt cx="0" cy="0"/>
        </a:xfrm>
      </p:grpSpPr>
      <p:cxnSp>
        <p:nvCxnSpPr>
          <p:cNvPr id="46" name="Google Shape;46;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7" name="Google Shape;47;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8" name="Google Shape;48;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9" name="Shape 49"/>
        <p:cNvGrpSpPr/>
        <p:nvPr/>
      </p:nvGrpSpPr>
      <p:grpSpPr>
        <a:xfrm>
          <a:off x="0" y="0"/>
          <a:ext cx="0" cy="0"/>
          <a:chOff x="0" y="0"/>
          <a:chExt cx="0" cy="0"/>
        </a:xfrm>
      </p:grpSpPr>
      <p:sp>
        <p:nvSpPr>
          <p:cNvPr id="50" name="Google Shape;50;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 name="Google Shape;5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2" name="Google Shape;52;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3" name="Google Shape;53;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4" name="Google Shape;54;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5" name="Google Shape;55;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6" name="Shape 56"/>
        <p:cNvGrpSpPr/>
        <p:nvPr/>
      </p:nvGrpSpPr>
      <p:grpSpPr>
        <a:xfrm>
          <a:off x="0" y="0"/>
          <a:ext cx="0" cy="0"/>
          <a:chOff x="0" y="0"/>
          <a:chExt cx="0" cy="0"/>
        </a:xfrm>
      </p:grpSpPr>
      <p:cxnSp>
        <p:nvCxnSpPr>
          <p:cNvPr id="57" name="Google Shape;57;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8" name="Google Shape;58;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9" name="Google Shape;59;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60" name="Google Shape;60;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1">
            <a:alphaModFix/>
          </a:blip>
          <a:stretch>
            <a:fillRect/>
          </a:stretch>
        </p:blipFill>
        <p:spPr>
          <a:xfrm>
            <a:off x="7815250" y="4306465"/>
            <a:ext cx="1179176" cy="39765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8.jpg"/><Relationship Id="rId4" Type="http://schemas.openxmlformats.org/officeDocument/2006/relationships/image" Target="../media/image14.jpg"/><Relationship Id="rId5"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niaaa.nih.gov/what-standard-drin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abc.ca.gov/enforcement/underage-drinkin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jpg"/><Relationship Id="rId4" Type="http://schemas.openxmlformats.org/officeDocument/2006/relationships/hyperlink" Target="https://www.cdc.gov/alcohol/fact-sheets/minimum-legal-drinking-age.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3.jpg"/><Relationship Id="rId4" Type="http://schemas.openxmlformats.org/officeDocument/2006/relationships/hyperlink" Target="https://www.cdc.gov/alcohol/fact-sheets/underage-drinking.htm" TargetMode="External"/><Relationship Id="rId5" Type="http://schemas.openxmlformats.org/officeDocument/2006/relationships/hyperlink" Target="https://www.cdc.gov/alcohol/fact-sheets/minimum-legal-drinking-age.htm"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hyperlink" Target="https://www.cdc.gov/alcohol/fact-sheets/prevention.htm" TargetMode="External"/><Relationship Id="rId4" Type="http://schemas.openxmlformats.org/officeDocument/2006/relationships/hyperlink" Target="https://www.cdc.gov/alcohol/fact-sheets/binge-drinking.ht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hyperlink" Target="https://www.cdc.gov/alcohol/fact-sheets/binge-drinking.ht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hyperlink" Target="https://www.acha.org/documents/ncha/NCHA-III_FALL_2019_UNDERGRADUATE_REFERENCE_GROUP_DATA_REPORT.pdf"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6.jpg"/><Relationship Id="rId4" Type="http://schemas.openxmlformats.org/officeDocument/2006/relationships/hyperlink" Target="https://www.sdsheriff.net/social-hos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0.xml"/><Relationship Id="rId3"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shop.ucsc.edu/alcohol-other-drugs/alcohol/your-body.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hyperlink" Target="https://shop.ucsc.edu/alcohol-other-drugs/alcohol/your-body.htm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shop.ucsc.edu/alcohol-other-drugs/alcohol/your-body.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shop.ucsc.edu/alcohol-other-drugs/alcohol/your-body.html" TargetMode="External"/><Relationship Id="rId4" Type="http://schemas.openxmlformats.org/officeDocument/2006/relationships/hyperlink" Target="https://www.rethinkingdrinking.niaaa.nih.gov/how-much-is-too-much/is-your-drinking-pattern-risky/Drinking-Levels.aspx"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2121"/>
        </a:solidFill>
      </p:bgPr>
    </p:bg>
    <p:spTree>
      <p:nvGrpSpPr>
        <p:cNvPr id="72" name="Shape 72"/>
        <p:cNvGrpSpPr/>
        <p:nvPr/>
      </p:nvGrpSpPr>
      <p:grpSpPr>
        <a:xfrm>
          <a:off x="0" y="0"/>
          <a:ext cx="0" cy="0"/>
          <a:chOff x="0" y="0"/>
          <a:chExt cx="0" cy="0"/>
        </a:xfrm>
      </p:grpSpPr>
      <p:sp>
        <p:nvSpPr>
          <p:cNvPr id="73" name="Google Shape;73;p13"/>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a:solidFill>
                  <a:schemeClr val="lt1"/>
                </a:solidFill>
                <a:latin typeface="Arial"/>
                <a:ea typeface="Arial"/>
                <a:cs typeface="Arial"/>
                <a:sym typeface="Arial"/>
              </a:rPr>
              <a:t>Recording Artists Against Drunk Driving®</a:t>
            </a:r>
            <a:endParaRPr b="1">
              <a:solidFill>
                <a:schemeClr val="lt1"/>
              </a:solidFill>
              <a:latin typeface="Arial"/>
              <a:ea typeface="Arial"/>
              <a:cs typeface="Arial"/>
              <a:sym typeface="Arial"/>
            </a:endParaRPr>
          </a:p>
          <a:p>
            <a:pPr indent="0" lvl="0" marL="0" rtl="0" algn="l">
              <a:spcBef>
                <a:spcPts val="0"/>
              </a:spcBef>
              <a:spcAft>
                <a:spcPts val="0"/>
              </a:spcAft>
              <a:buNone/>
            </a:pPr>
            <a:r>
              <a:rPr b="1" lang="en">
                <a:solidFill>
                  <a:schemeClr val="lt1"/>
                </a:solidFill>
                <a:latin typeface="Arial"/>
                <a:ea typeface="Arial"/>
                <a:cs typeface="Arial"/>
                <a:sym typeface="Arial"/>
              </a:rPr>
              <a:t>Lesson 1: Alcohol Consumption</a:t>
            </a:r>
            <a:endParaRPr b="1">
              <a:solidFill>
                <a:schemeClr val="lt1"/>
              </a:solidFill>
              <a:latin typeface="Arial"/>
              <a:ea typeface="Arial"/>
              <a:cs typeface="Arial"/>
              <a:sym typeface="Arial"/>
            </a:endParaRPr>
          </a:p>
        </p:txBody>
      </p:sp>
      <p:pic>
        <p:nvPicPr>
          <p:cNvPr id="74" name="Google Shape;74;p13"/>
          <p:cNvPicPr preferRelativeResize="0"/>
          <p:nvPr/>
        </p:nvPicPr>
        <p:blipFill>
          <a:blip r:embed="rId3">
            <a:alphaModFix/>
          </a:blip>
          <a:stretch>
            <a:fillRect/>
          </a:stretch>
        </p:blipFill>
        <p:spPr>
          <a:xfrm>
            <a:off x="1747325" y="984425"/>
            <a:ext cx="5649350" cy="1905175"/>
          </a:xfrm>
          <a:prstGeom prst="rect">
            <a:avLst/>
          </a:prstGeom>
          <a:noFill/>
          <a:ln>
            <a:noFill/>
          </a:ln>
        </p:spPr>
      </p:pic>
      <p:sp>
        <p:nvSpPr>
          <p:cNvPr id="75" name="Google Shape;75;p13"/>
          <p:cNvSpPr txBox="1"/>
          <p:nvPr/>
        </p:nvSpPr>
        <p:spPr>
          <a:xfrm>
            <a:off x="1339800" y="2889588"/>
            <a:ext cx="6464400" cy="28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t>We are the Entertainment Industry’s Voice for Road Safety.</a:t>
            </a:r>
            <a:endParaRPr sz="1800"/>
          </a:p>
        </p:txBody>
      </p:sp>
      <p:sp>
        <p:nvSpPr>
          <p:cNvPr id="76" name="Google Shape;76;p1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2121"/>
        </a:solidFill>
      </p:bgPr>
    </p:bg>
    <p:spTree>
      <p:nvGrpSpPr>
        <p:cNvPr id="141" name="Shape 141"/>
        <p:cNvGrpSpPr/>
        <p:nvPr/>
      </p:nvGrpSpPr>
      <p:grpSpPr>
        <a:xfrm>
          <a:off x="0" y="0"/>
          <a:ext cx="0" cy="0"/>
          <a:chOff x="0" y="0"/>
          <a:chExt cx="0" cy="0"/>
        </a:xfrm>
      </p:grpSpPr>
      <p:sp>
        <p:nvSpPr>
          <p:cNvPr id="142" name="Google Shape;142;p22"/>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000000"/>
                </a:solidFill>
                <a:highlight>
                  <a:srgbClr val="FFFFFF"/>
                </a:highlight>
                <a:latin typeface="Arial"/>
                <a:ea typeface="Arial"/>
                <a:cs typeface="Arial"/>
                <a:sym typeface="Arial"/>
              </a:rPr>
              <a:t>Question:</a:t>
            </a:r>
            <a:endParaRPr sz="3000">
              <a:solidFill>
                <a:srgbClr val="000000"/>
              </a:solidFill>
              <a:highlight>
                <a:srgbClr val="FFFFFF"/>
              </a:highlight>
              <a:latin typeface="Arial"/>
              <a:ea typeface="Arial"/>
              <a:cs typeface="Arial"/>
              <a:sym typeface="Arial"/>
            </a:endParaRPr>
          </a:p>
          <a:p>
            <a:pPr indent="0" lvl="0" marL="0" rtl="0" algn="ctr">
              <a:spcBef>
                <a:spcPts val="0"/>
              </a:spcBef>
              <a:spcAft>
                <a:spcPts val="0"/>
              </a:spcAft>
              <a:buNone/>
            </a:pPr>
            <a:r>
              <a:rPr b="0" lang="en" sz="3000">
                <a:solidFill>
                  <a:srgbClr val="000000"/>
                </a:solidFill>
                <a:highlight>
                  <a:srgbClr val="FFFFFF"/>
                </a:highlight>
                <a:latin typeface="Arial"/>
                <a:ea typeface="Arial"/>
                <a:cs typeface="Arial"/>
                <a:sym typeface="Arial"/>
              </a:rPr>
              <a:t>What age range has the highest number of DUI’s?</a:t>
            </a:r>
            <a:endParaRPr b="0" sz="3000">
              <a:solidFill>
                <a:srgbClr val="000000"/>
              </a:solidFill>
              <a:highlight>
                <a:srgbClr val="FFFFFF"/>
              </a:highlight>
              <a:latin typeface="Arial"/>
              <a:ea typeface="Arial"/>
              <a:cs typeface="Arial"/>
              <a:sym typeface="Arial"/>
            </a:endParaRPr>
          </a:p>
        </p:txBody>
      </p:sp>
      <p:sp>
        <p:nvSpPr>
          <p:cNvPr id="143" name="Google Shape;143;p2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2121"/>
        </a:solidFill>
      </p:bgPr>
    </p:bg>
    <p:spTree>
      <p:nvGrpSpPr>
        <p:cNvPr id="147" name="Shape 147"/>
        <p:cNvGrpSpPr/>
        <p:nvPr/>
      </p:nvGrpSpPr>
      <p:grpSpPr>
        <a:xfrm>
          <a:off x="0" y="0"/>
          <a:ext cx="0" cy="0"/>
          <a:chOff x="0" y="0"/>
          <a:chExt cx="0" cy="0"/>
        </a:xfrm>
      </p:grpSpPr>
      <p:sp>
        <p:nvSpPr>
          <p:cNvPr id="148" name="Google Shape;148;p2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000000"/>
                </a:solidFill>
                <a:highlight>
                  <a:srgbClr val="FFFFFF"/>
                </a:highlight>
                <a:latin typeface="Arial"/>
                <a:ea typeface="Arial"/>
                <a:cs typeface="Arial"/>
                <a:sym typeface="Arial"/>
              </a:rPr>
              <a:t>Answer:</a:t>
            </a:r>
            <a:endParaRPr sz="3000">
              <a:solidFill>
                <a:srgbClr val="000000"/>
              </a:solidFill>
              <a:highlight>
                <a:srgbClr val="FFFFFF"/>
              </a:highlight>
              <a:latin typeface="Arial"/>
              <a:ea typeface="Arial"/>
              <a:cs typeface="Arial"/>
              <a:sym typeface="Arial"/>
            </a:endParaRPr>
          </a:p>
          <a:p>
            <a:pPr indent="0" lvl="0" marL="0" rtl="0" algn="ctr">
              <a:spcBef>
                <a:spcPts val="0"/>
              </a:spcBef>
              <a:spcAft>
                <a:spcPts val="0"/>
              </a:spcAft>
              <a:buNone/>
            </a:pPr>
            <a:r>
              <a:rPr b="0" lang="en" sz="3000">
                <a:solidFill>
                  <a:srgbClr val="000000"/>
                </a:solidFill>
                <a:highlight>
                  <a:srgbClr val="FFFFFF"/>
                </a:highlight>
                <a:latin typeface="Arial"/>
                <a:ea typeface="Arial"/>
                <a:cs typeface="Arial"/>
                <a:sym typeface="Arial"/>
              </a:rPr>
              <a:t>21 - 26 year olds</a:t>
            </a:r>
            <a:endParaRPr b="0" sz="3000">
              <a:solidFill>
                <a:srgbClr val="000000"/>
              </a:solidFill>
              <a:highlight>
                <a:srgbClr val="FFFFFF"/>
              </a:highlight>
              <a:latin typeface="Arial"/>
              <a:ea typeface="Arial"/>
              <a:cs typeface="Arial"/>
              <a:sym typeface="Arial"/>
            </a:endParaRPr>
          </a:p>
        </p:txBody>
      </p:sp>
      <p:sp>
        <p:nvSpPr>
          <p:cNvPr id="149" name="Google Shape;149;p2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2121"/>
        </a:solidFill>
      </p:bgPr>
    </p:bg>
    <p:spTree>
      <p:nvGrpSpPr>
        <p:cNvPr id="153" name="Shape 153"/>
        <p:cNvGrpSpPr/>
        <p:nvPr/>
      </p:nvGrpSpPr>
      <p:grpSpPr>
        <a:xfrm>
          <a:off x="0" y="0"/>
          <a:ext cx="0" cy="0"/>
          <a:chOff x="0" y="0"/>
          <a:chExt cx="0" cy="0"/>
        </a:xfrm>
      </p:grpSpPr>
      <p:sp>
        <p:nvSpPr>
          <p:cNvPr id="154" name="Google Shape;154;p24"/>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000000"/>
                </a:solidFill>
                <a:highlight>
                  <a:srgbClr val="FFFFFF"/>
                </a:highlight>
                <a:latin typeface="Arial"/>
                <a:ea typeface="Arial"/>
                <a:cs typeface="Arial"/>
                <a:sym typeface="Arial"/>
              </a:rPr>
              <a:t>What’s in a Drink</a:t>
            </a:r>
            <a:endParaRPr sz="3000">
              <a:solidFill>
                <a:srgbClr val="000000"/>
              </a:solidFill>
              <a:highlight>
                <a:srgbClr val="FFFFFF"/>
              </a:highlight>
              <a:latin typeface="Arial"/>
              <a:ea typeface="Arial"/>
              <a:cs typeface="Arial"/>
              <a:sym typeface="Arial"/>
            </a:endParaRPr>
          </a:p>
        </p:txBody>
      </p:sp>
      <p:sp>
        <p:nvSpPr>
          <p:cNvPr id="155" name="Google Shape;155;p2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311700" y="260400"/>
            <a:ext cx="8520600" cy="14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Rethink Your Drink - Activity</a:t>
            </a:r>
            <a:endParaRPr sz="2400">
              <a:latin typeface="Arial"/>
              <a:ea typeface="Arial"/>
              <a:cs typeface="Arial"/>
              <a:sym typeface="Arial"/>
            </a:endParaRPr>
          </a:p>
          <a:p>
            <a:pPr indent="0" lvl="0" marL="0" rtl="0" algn="l">
              <a:spcBef>
                <a:spcPts val="0"/>
              </a:spcBef>
              <a:spcAft>
                <a:spcPts val="0"/>
              </a:spcAft>
              <a:buNone/>
            </a:pPr>
            <a:r>
              <a:rPr b="0" lang="en" sz="1200">
                <a:latin typeface="Arial"/>
                <a:ea typeface="Arial"/>
                <a:cs typeface="Arial"/>
                <a:sym typeface="Arial"/>
              </a:rPr>
              <a:t>When you go out and order “one drink”, what </a:t>
            </a:r>
            <a:r>
              <a:rPr b="0" lang="en" sz="1200">
                <a:latin typeface="Arial"/>
                <a:ea typeface="Arial"/>
                <a:cs typeface="Arial"/>
                <a:sym typeface="Arial"/>
              </a:rPr>
              <a:t>exactly</a:t>
            </a:r>
            <a:r>
              <a:rPr b="0" lang="en" sz="1200">
                <a:latin typeface="Arial"/>
                <a:ea typeface="Arial"/>
                <a:cs typeface="Arial"/>
                <a:sym typeface="Arial"/>
              </a:rPr>
              <a:t> are you ordering? Do you know what the alcohol percent-to-ounce ratio is?</a:t>
            </a:r>
            <a:endParaRPr b="0" sz="1200">
              <a:latin typeface="Arial"/>
              <a:ea typeface="Arial"/>
              <a:cs typeface="Arial"/>
              <a:sym typeface="Arial"/>
            </a:endParaRPr>
          </a:p>
          <a:p>
            <a:pPr indent="0" lvl="0" marL="0" rtl="0" algn="l">
              <a:spcBef>
                <a:spcPts val="0"/>
              </a:spcBef>
              <a:spcAft>
                <a:spcPts val="0"/>
              </a:spcAft>
              <a:buNone/>
            </a:pPr>
            <a:r>
              <a:t/>
            </a:r>
            <a:endParaRPr b="0" sz="1200">
              <a:latin typeface="Arial"/>
              <a:ea typeface="Arial"/>
              <a:cs typeface="Arial"/>
              <a:sym typeface="Arial"/>
            </a:endParaRPr>
          </a:p>
          <a:p>
            <a:pPr indent="0" lvl="0" marL="0" rtl="0" algn="l">
              <a:spcBef>
                <a:spcPts val="0"/>
              </a:spcBef>
              <a:spcAft>
                <a:spcPts val="0"/>
              </a:spcAft>
              <a:buNone/>
            </a:pPr>
            <a:r>
              <a:rPr b="0" lang="en" sz="1200">
                <a:latin typeface="Arial"/>
                <a:ea typeface="Arial"/>
                <a:cs typeface="Arial"/>
                <a:sym typeface="Arial"/>
              </a:rPr>
              <a:t>For each of the following drinks, write down how many ounces of alcohol are served in “one drink”, as well as what alcohol percentage is used.</a:t>
            </a:r>
            <a:endParaRPr>
              <a:solidFill>
                <a:srgbClr val="FF0000"/>
              </a:solidFill>
            </a:endParaRPr>
          </a:p>
        </p:txBody>
      </p:sp>
      <p:pic>
        <p:nvPicPr>
          <p:cNvPr id="161" name="Google Shape;161;p25"/>
          <p:cNvPicPr preferRelativeResize="0"/>
          <p:nvPr/>
        </p:nvPicPr>
        <p:blipFill>
          <a:blip r:embed="rId3">
            <a:alphaModFix/>
          </a:blip>
          <a:stretch>
            <a:fillRect/>
          </a:stretch>
        </p:blipFill>
        <p:spPr>
          <a:xfrm>
            <a:off x="7095125" y="1568950"/>
            <a:ext cx="1589749" cy="2384647"/>
          </a:xfrm>
          <a:prstGeom prst="rect">
            <a:avLst/>
          </a:prstGeom>
          <a:noFill/>
          <a:ln>
            <a:noFill/>
          </a:ln>
        </p:spPr>
      </p:pic>
      <p:pic>
        <p:nvPicPr>
          <p:cNvPr id="162" name="Google Shape;162;p25"/>
          <p:cNvPicPr preferRelativeResize="0"/>
          <p:nvPr/>
        </p:nvPicPr>
        <p:blipFill>
          <a:blip r:embed="rId4">
            <a:alphaModFix/>
          </a:blip>
          <a:stretch>
            <a:fillRect/>
          </a:stretch>
        </p:blipFill>
        <p:spPr>
          <a:xfrm>
            <a:off x="334885" y="1841600"/>
            <a:ext cx="3062809" cy="2111997"/>
          </a:xfrm>
          <a:prstGeom prst="rect">
            <a:avLst/>
          </a:prstGeom>
          <a:noFill/>
          <a:ln>
            <a:noFill/>
          </a:ln>
        </p:spPr>
      </p:pic>
      <p:pic>
        <p:nvPicPr>
          <p:cNvPr id="163" name="Google Shape;163;p25"/>
          <p:cNvPicPr preferRelativeResize="0"/>
          <p:nvPr/>
        </p:nvPicPr>
        <p:blipFill>
          <a:blip r:embed="rId5">
            <a:alphaModFix/>
          </a:blip>
          <a:stretch>
            <a:fillRect/>
          </a:stretch>
        </p:blipFill>
        <p:spPr>
          <a:xfrm>
            <a:off x="3668925" y="1841600"/>
            <a:ext cx="3154973" cy="2112000"/>
          </a:xfrm>
          <a:prstGeom prst="rect">
            <a:avLst/>
          </a:prstGeom>
          <a:noFill/>
          <a:ln>
            <a:noFill/>
          </a:ln>
        </p:spPr>
      </p:pic>
      <p:sp>
        <p:nvSpPr>
          <p:cNvPr id="164" name="Google Shape;164;p25"/>
          <p:cNvSpPr txBox="1"/>
          <p:nvPr/>
        </p:nvSpPr>
        <p:spPr>
          <a:xfrm>
            <a:off x="334875" y="3910700"/>
            <a:ext cx="28503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One glass of wine</a:t>
            </a:r>
            <a:endParaRPr sz="1200"/>
          </a:p>
        </p:txBody>
      </p:sp>
      <p:sp>
        <p:nvSpPr>
          <p:cNvPr id="165" name="Google Shape;165;p25"/>
          <p:cNvSpPr txBox="1"/>
          <p:nvPr/>
        </p:nvSpPr>
        <p:spPr>
          <a:xfrm>
            <a:off x="3688138" y="3910700"/>
            <a:ext cx="2904000" cy="47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One shot of liquor</a:t>
            </a:r>
            <a:endParaRPr sz="1200"/>
          </a:p>
        </p:txBody>
      </p:sp>
      <p:sp>
        <p:nvSpPr>
          <p:cNvPr id="166" name="Google Shape;166;p25"/>
          <p:cNvSpPr txBox="1"/>
          <p:nvPr/>
        </p:nvSpPr>
        <p:spPr>
          <a:xfrm>
            <a:off x="7095125" y="3953600"/>
            <a:ext cx="1681800" cy="38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One glass of beer</a:t>
            </a:r>
            <a:endParaRPr sz="1200"/>
          </a:p>
        </p:txBody>
      </p:sp>
      <p:sp>
        <p:nvSpPr>
          <p:cNvPr id="167" name="Google Shape;167;p2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DA2121"/>
                </a:solidFill>
                <a:latin typeface="Arial"/>
                <a:ea typeface="Arial"/>
                <a:cs typeface="Arial"/>
                <a:sym typeface="Arial"/>
              </a:rPr>
              <a:t>Rethink</a:t>
            </a:r>
            <a:r>
              <a:rPr lang="en" sz="2400">
                <a:solidFill>
                  <a:srgbClr val="000000"/>
                </a:solidFill>
                <a:latin typeface="Arial"/>
                <a:ea typeface="Arial"/>
                <a:cs typeface="Arial"/>
                <a:sym typeface="Arial"/>
              </a:rPr>
              <a:t> Your Drink</a:t>
            </a:r>
            <a:endParaRPr sz="2400">
              <a:solidFill>
                <a:srgbClr val="000000"/>
              </a:solidFill>
              <a:latin typeface="Arial"/>
              <a:ea typeface="Arial"/>
              <a:cs typeface="Arial"/>
              <a:sym typeface="Arial"/>
            </a:endParaRPr>
          </a:p>
        </p:txBody>
      </p:sp>
      <p:sp>
        <p:nvSpPr>
          <p:cNvPr id="173" name="Google Shape;173;p26"/>
          <p:cNvSpPr txBox="1"/>
          <p:nvPr>
            <p:ph idx="1" type="body"/>
          </p:nvPr>
        </p:nvSpPr>
        <p:spPr>
          <a:xfrm>
            <a:off x="2400250" y="1256700"/>
            <a:ext cx="6419700" cy="33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latin typeface="Arial"/>
                <a:ea typeface="Arial"/>
                <a:cs typeface="Arial"/>
                <a:sym typeface="Arial"/>
              </a:rPr>
              <a:t>When you are having “one drink”, that drink should be served under a </a:t>
            </a:r>
            <a:r>
              <a:rPr b="1" lang="en" sz="1150">
                <a:solidFill>
                  <a:srgbClr val="FF0000"/>
                </a:solidFill>
                <a:latin typeface="Arial"/>
                <a:ea typeface="Arial"/>
                <a:cs typeface="Arial"/>
                <a:sym typeface="Arial"/>
              </a:rPr>
              <a:t>standard drink size</a:t>
            </a:r>
            <a:r>
              <a:rPr lang="en" sz="1150">
                <a:latin typeface="Arial"/>
                <a:ea typeface="Arial"/>
                <a:cs typeface="Arial"/>
                <a:sym typeface="Arial"/>
              </a:rPr>
              <a:t>.</a:t>
            </a:r>
            <a:endParaRPr sz="1150">
              <a:latin typeface="Arial"/>
              <a:ea typeface="Arial"/>
              <a:cs typeface="Arial"/>
              <a:sym typeface="Arial"/>
            </a:endParaRPr>
          </a:p>
          <a:p>
            <a:pPr indent="0" lvl="0" marL="0" rtl="0" algn="l">
              <a:spcBef>
                <a:spcPts val="1600"/>
              </a:spcBef>
              <a:spcAft>
                <a:spcPts val="0"/>
              </a:spcAft>
              <a:buNone/>
            </a:pPr>
            <a:r>
              <a:rPr lang="en" sz="1150">
                <a:latin typeface="Arial"/>
                <a:ea typeface="Arial"/>
                <a:cs typeface="Arial"/>
                <a:sym typeface="Arial"/>
              </a:rPr>
              <a:t>The United States has defined one standard drink as the following:</a:t>
            </a:r>
            <a:endParaRPr sz="1150">
              <a:latin typeface="Arial"/>
              <a:ea typeface="Arial"/>
              <a:cs typeface="Arial"/>
              <a:sym typeface="Arial"/>
            </a:endParaRPr>
          </a:p>
          <a:p>
            <a:pPr indent="0" lvl="0" marL="0" rtl="0" algn="l">
              <a:spcBef>
                <a:spcPts val="1600"/>
              </a:spcBef>
              <a:spcAft>
                <a:spcPts val="0"/>
              </a:spcAft>
              <a:buNone/>
            </a:pPr>
            <a:r>
              <a:rPr lang="en" sz="1150">
                <a:latin typeface="Arial"/>
                <a:ea typeface="Arial"/>
                <a:cs typeface="Arial"/>
                <a:sym typeface="Arial"/>
              </a:rPr>
              <a:t>For </a:t>
            </a:r>
            <a:r>
              <a:rPr b="1" lang="en" sz="1150">
                <a:latin typeface="Arial"/>
                <a:ea typeface="Arial"/>
                <a:cs typeface="Arial"/>
                <a:sym typeface="Arial"/>
              </a:rPr>
              <a:t>wine</a:t>
            </a:r>
            <a:r>
              <a:rPr lang="en" sz="1150">
                <a:latin typeface="Arial"/>
                <a:ea typeface="Arial"/>
                <a:cs typeface="Arial"/>
                <a:sym typeface="Arial"/>
              </a:rPr>
              <a:t>, that would be 5 ounces of wine that contains about 12% alcohol.</a:t>
            </a:r>
            <a:endParaRPr sz="1150">
              <a:latin typeface="Arial"/>
              <a:ea typeface="Arial"/>
              <a:cs typeface="Arial"/>
              <a:sym typeface="Arial"/>
            </a:endParaRPr>
          </a:p>
          <a:p>
            <a:pPr indent="0" lvl="0" marL="0" rtl="0" algn="l">
              <a:spcBef>
                <a:spcPts val="1600"/>
              </a:spcBef>
              <a:spcAft>
                <a:spcPts val="0"/>
              </a:spcAft>
              <a:buNone/>
            </a:pPr>
            <a:r>
              <a:rPr lang="en" sz="1150">
                <a:latin typeface="Arial"/>
                <a:ea typeface="Arial"/>
                <a:cs typeface="Arial"/>
                <a:sym typeface="Arial"/>
              </a:rPr>
              <a:t>For </a:t>
            </a:r>
            <a:r>
              <a:rPr b="1" lang="en" sz="1150">
                <a:latin typeface="Arial"/>
                <a:ea typeface="Arial"/>
                <a:cs typeface="Arial"/>
                <a:sym typeface="Arial"/>
              </a:rPr>
              <a:t>liquor</a:t>
            </a:r>
            <a:r>
              <a:rPr lang="en" sz="1150">
                <a:latin typeface="Arial"/>
                <a:ea typeface="Arial"/>
                <a:cs typeface="Arial"/>
                <a:sym typeface="Arial"/>
              </a:rPr>
              <a:t>, that would be 1.5 ounces of distilled spirits that contains about 40% alcohol.</a:t>
            </a:r>
            <a:endParaRPr sz="1150">
              <a:latin typeface="Arial"/>
              <a:ea typeface="Arial"/>
              <a:cs typeface="Arial"/>
              <a:sym typeface="Arial"/>
            </a:endParaRPr>
          </a:p>
          <a:p>
            <a:pPr indent="0" lvl="0" marL="0" rtl="0" algn="l">
              <a:spcBef>
                <a:spcPts val="1600"/>
              </a:spcBef>
              <a:spcAft>
                <a:spcPts val="0"/>
              </a:spcAft>
              <a:buNone/>
            </a:pPr>
            <a:r>
              <a:rPr lang="en" sz="1150">
                <a:latin typeface="Arial"/>
                <a:ea typeface="Arial"/>
                <a:cs typeface="Arial"/>
                <a:sym typeface="Arial"/>
              </a:rPr>
              <a:t>For </a:t>
            </a:r>
            <a:r>
              <a:rPr b="1" lang="en" sz="1150">
                <a:latin typeface="Arial"/>
                <a:ea typeface="Arial"/>
                <a:cs typeface="Arial"/>
                <a:sym typeface="Arial"/>
              </a:rPr>
              <a:t>beer</a:t>
            </a:r>
            <a:r>
              <a:rPr lang="en" sz="1150">
                <a:latin typeface="Arial"/>
                <a:ea typeface="Arial"/>
                <a:cs typeface="Arial"/>
                <a:sym typeface="Arial"/>
              </a:rPr>
              <a:t>, that would be 12 ounces of regular beer that contains about 5% </a:t>
            </a:r>
            <a:r>
              <a:rPr lang="en" sz="1150">
                <a:latin typeface="Arial"/>
                <a:ea typeface="Arial"/>
                <a:cs typeface="Arial"/>
                <a:sym typeface="Arial"/>
              </a:rPr>
              <a:t>alcohol.</a:t>
            </a:r>
            <a:endParaRPr sz="1150">
              <a:latin typeface="Arial"/>
              <a:ea typeface="Arial"/>
              <a:cs typeface="Arial"/>
              <a:sym typeface="Arial"/>
            </a:endParaRPr>
          </a:p>
          <a:p>
            <a:pPr indent="0" lvl="0" marL="0" rtl="0" algn="l">
              <a:spcBef>
                <a:spcPts val="1600"/>
              </a:spcBef>
              <a:spcAft>
                <a:spcPts val="0"/>
              </a:spcAft>
              <a:buNone/>
            </a:pPr>
            <a:r>
              <a:rPr lang="en" sz="1150">
                <a:latin typeface="Arial"/>
                <a:ea typeface="Arial"/>
                <a:cs typeface="Arial"/>
                <a:sym typeface="Arial"/>
              </a:rPr>
              <a:t>For </a:t>
            </a:r>
            <a:r>
              <a:rPr b="1" lang="en" sz="1150">
                <a:latin typeface="Arial"/>
                <a:ea typeface="Arial"/>
                <a:cs typeface="Arial"/>
                <a:sym typeface="Arial"/>
              </a:rPr>
              <a:t>malt liquor,</a:t>
            </a:r>
            <a:r>
              <a:rPr lang="en" sz="1150">
                <a:latin typeface="Arial"/>
                <a:ea typeface="Arial"/>
                <a:cs typeface="Arial"/>
                <a:sym typeface="Arial"/>
              </a:rPr>
              <a:t> that would be 8-9 ounces served in a 12 ounce glass that contains about 7% alcohol.</a:t>
            </a:r>
            <a:endParaRPr sz="1150">
              <a:latin typeface="Arial"/>
              <a:ea typeface="Arial"/>
              <a:cs typeface="Arial"/>
              <a:sym typeface="Arial"/>
            </a:endParaRPr>
          </a:p>
          <a:p>
            <a:pPr indent="0" lvl="0" marL="0" rtl="0" algn="l">
              <a:spcBef>
                <a:spcPts val="1600"/>
              </a:spcBef>
              <a:spcAft>
                <a:spcPts val="0"/>
              </a:spcAft>
              <a:buNone/>
            </a:pPr>
            <a:r>
              <a:rPr lang="en" sz="1150">
                <a:latin typeface="Arial"/>
                <a:ea typeface="Arial"/>
                <a:cs typeface="Arial"/>
                <a:sym typeface="Arial"/>
              </a:rPr>
              <a:t>It is important to note that when drinking, it is encouraged to have no more than one standard sized drink per hour while consuming food and drinking water in between.</a:t>
            </a:r>
            <a:endParaRPr sz="1150">
              <a:latin typeface="Arial"/>
              <a:ea typeface="Arial"/>
              <a:cs typeface="Arial"/>
              <a:sym typeface="Arial"/>
            </a:endParaRPr>
          </a:p>
          <a:p>
            <a:pPr indent="0" lvl="0" marL="0" rtl="0" algn="l">
              <a:spcBef>
                <a:spcPts val="1600"/>
              </a:spcBef>
              <a:spcAft>
                <a:spcPts val="0"/>
              </a:spcAft>
              <a:buNone/>
            </a:pPr>
            <a:r>
              <a:t/>
            </a:r>
            <a:endParaRPr sz="1200">
              <a:latin typeface="Arial"/>
              <a:ea typeface="Arial"/>
              <a:cs typeface="Arial"/>
              <a:sym typeface="Arial"/>
            </a:endParaRPr>
          </a:p>
          <a:p>
            <a:pPr indent="0" lvl="0" marL="0" rtl="0" algn="l">
              <a:spcBef>
                <a:spcPts val="1600"/>
              </a:spcBef>
              <a:spcAft>
                <a:spcPts val="1600"/>
              </a:spcAft>
              <a:buNone/>
            </a:pPr>
            <a:r>
              <a:t/>
            </a:r>
            <a:endParaRPr sz="1200">
              <a:latin typeface="Arial"/>
              <a:ea typeface="Arial"/>
              <a:cs typeface="Arial"/>
              <a:sym typeface="Arial"/>
            </a:endParaRPr>
          </a:p>
        </p:txBody>
      </p:sp>
      <p:sp>
        <p:nvSpPr>
          <p:cNvPr id="174" name="Google Shape;174;p2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5" name="Google Shape;175;p26"/>
          <p:cNvSpPr txBox="1"/>
          <p:nvPr/>
        </p:nvSpPr>
        <p:spPr>
          <a:xfrm>
            <a:off x="2400250" y="4749200"/>
            <a:ext cx="3043200" cy="2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900" u="sng">
                <a:solidFill>
                  <a:schemeClr val="hlink"/>
                </a:solidFill>
                <a:hlinkClick r:id="rId3"/>
              </a:rPr>
              <a:t>https://www.niaaa.nih.gov/what-standard-drink</a:t>
            </a:r>
            <a:endParaRPr sz="900">
              <a:solidFill>
                <a:schemeClr val="dk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2121"/>
        </a:solidFill>
      </p:bgPr>
    </p:bg>
    <p:spTree>
      <p:nvGrpSpPr>
        <p:cNvPr id="179" name="Shape 179"/>
        <p:cNvGrpSpPr/>
        <p:nvPr/>
      </p:nvGrpSpPr>
      <p:grpSpPr>
        <a:xfrm>
          <a:off x="0" y="0"/>
          <a:ext cx="0" cy="0"/>
          <a:chOff x="0" y="0"/>
          <a:chExt cx="0" cy="0"/>
        </a:xfrm>
      </p:grpSpPr>
      <p:sp>
        <p:nvSpPr>
          <p:cNvPr id="180" name="Google Shape;180;p27"/>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000000"/>
                </a:solidFill>
                <a:highlight>
                  <a:srgbClr val="FFFFFF"/>
                </a:highlight>
                <a:latin typeface="Arial"/>
                <a:ea typeface="Arial"/>
                <a:cs typeface="Arial"/>
                <a:sym typeface="Arial"/>
              </a:rPr>
              <a:t>Underage Drinking</a:t>
            </a:r>
            <a:endParaRPr sz="3000">
              <a:solidFill>
                <a:srgbClr val="000000"/>
              </a:solidFill>
              <a:highlight>
                <a:srgbClr val="FFFFFF"/>
              </a:highlight>
              <a:latin typeface="Arial"/>
              <a:ea typeface="Arial"/>
              <a:cs typeface="Arial"/>
              <a:sym typeface="Arial"/>
            </a:endParaRPr>
          </a:p>
        </p:txBody>
      </p:sp>
      <p:sp>
        <p:nvSpPr>
          <p:cNvPr id="181" name="Google Shape;181;p2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8"/>
          <p:cNvSpPr txBox="1"/>
          <p:nvPr>
            <p:ph idx="1" type="body"/>
          </p:nvPr>
        </p:nvSpPr>
        <p:spPr>
          <a:xfrm>
            <a:off x="290175" y="1232100"/>
            <a:ext cx="8388600" cy="2679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rgbClr val="171717"/>
                </a:solidFill>
                <a:highlight>
                  <a:srgbClr val="FFFFFF"/>
                </a:highlight>
                <a:latin typeface="Arial"/>
                <a:ea typeface="Arial"/>
                <a:cs typeface="Arial"/>
                <a:sym typeface="Arial"/>
              </a:rPr>
              <a:t>“Underage drinking has numerous negative effects and consequences associated with it. Consuming alcohol underage not only damages the brain from fully developing, but it is also against the law and is the </a:t>
            </a:r>
            <a:r>
              <a:rPr b="1" lang="en">
                <a:solidFill>
                  <a:srgbClr val="FF0000"/>
                </a:solidFill>
                <a:highlight>
                  <a:srgbClr val="FFFFFF"/>
                </a:highlight>
                <a:latin typeface="Arial"/>
                <a:ea typeface="Arial"/>
                <a:cs typeface="Arial"/>
                <a:sym typeface="Arial"/>
              </a:rPr>
              <a:t>main contributing factor in vehicle collisions </a:t>
            </a:r>
            <a:r>
              <a:rPr lang="en">
                <a:solidFill>
                  <a:srgbClr val="171717"/>
                </a:solidFill>
                <a:highlight>
                  <a:srgbClr val="FFFFFF"/>
                </a:highlight>
                <a:latin typeface="Arial"/>
                <a:ea typeface="Arial"/>
                <a:cs typeface="Arial"/>
                <a:sym typeface="Arial"/>
              </a:rPr>
              <a:t>for persons between the ages of 16-20.”</a:t>
            </a:r>
            <a:endParaRPr>
              <a:latin typeface="Arial"/>
              <a:ea typeface="Arial"/>
              <a:cs typeface="Arial"/>
              <a:sym typeface="Arial"/>
            </a:endParaRPr>
          </a:p>
        </p:txBody>
      </p:sp>
      <p:sp>
        <p:nvSpPr>
          <p:cNvPr id="187" name="Google Shape;187;p28"/>
          <p:cNvSpPr txBox="1"/>
          <p:nvPr/>
        </p:nvSpPr>
        <p:spPr>
          <a:xfrm>
            <a:off x="1628775" y="3546875"/>
            <a:ext cx="5711400" cy="44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sz="1100" u="sng">
                <a:solidFill>
                  <a:schemeClr val="hlink"/>
                </a:solidFill>
                <a:hlinkClick r:id="rId3"/>
              </a:rPr>
              <a:t>https://www.abc.ca.gov/enforcement/underage-drinking/</a:t>
            </a:r>
            <a:endParaRPr sz="1100">
              <a:solidFill>
                <a:schemeClr val="dk2"/>
              </a:solidFill>
            </a:endParaRPr>
          </a:p>
          <a:p>
            <a:pPr indent="0" lvl="0" marL="0" rtl="0" algn="ctr">
              <a:spcBef>
                <a:spcPts val="0"/>
              </a:spcBef>
              <a:spcAft>
                <a:spcPts val="0"/>
              </a:spcAft>
              <a:buNone/>
            </a:pPr>
            <a:r>
              <a:t/>
            </a:r>
            <a:endParaRPr sz="1200"/>
          </a:p>
        </p:txBody>
      </p:sp>
      <p:sp>
        <p:nvSpPr>
          <p:cNvPr id="188" name="Google Shape;188;p2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2121"/>
        </a:solidFill>
      </p:bgPr>
    </p:bg>
    <p:spTree>
      <p:nvGrpSpPr>
        <p:cNvPr id="192" name="Shape 192"/>
        <p:cNvGrpSpPr/>
        <p:nvPr/>
      </p:nvGrpSpPr>
      <p:grpSpPr>
        <a:xfrm>
          <a:off x="0" y="0"/>
          <a:ext cx="0" cy="0"/>
          <a:chOff x="0" y="0"/>
          <a:chExt cx="0" cy="0"/>
        </a:xfrm>
      </p:grpSpPr>
      <p:sp>
        <p:nvSpPr>
          <p:cNvPr id="193" name="Google Shape;193;p29"/>
          <p:cNvSpPr txBox="1"/>
          <p:nvPr>
            <p:ph type="title"/>
          </p:nvPr>
        </p:nvSpPr>
        <p:spPr>
          <a:xfrm>
            <a:off x="775350" y="1800750"/>
            <a:ext cx="75933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000000"/>
                </a:solidFill>
                <a:highlight>
                  <a:srgbClr val="FFFFFF"/>
                </a:highlight>
                <a:latin typeface="Arial"/>
                <a:ea typeface="Arial"/>
                <a:cs typeface="Arial"/>
                <a:sym typeface="Arial"/>
              </a:rPr>
              <a:t>Question:</a:t>
            </a:r>
            <a:endParaRPr sz="3000">
              <a:solidFill>
                <a:srgbClr val="000000"/>
              </a:solidFill>
              <a:highlight>
                <a:srgbClr val="FFFFFF"/>
              </a:highlight>
              <a:latin typeface="Arial"/>
              <a:ea typeface="Arial"/>
              <a:cs typeface="Arial"/>
              <a:sym typeface="Arial"/>
            </a:endParaRPr>
          </a:p>
          <a:p>
            <a:pPr indent="0" lvl="0" marL="0" rtl="0" algn="ctr">
              <a:spcBef>
                <a:spcPts val="0"/>
              </a:spcBef>
              <a:spcAft>
                <a:spcPts val="0"/>
              </a:spcAft>
              <a:buNone/>
            </a:pPr>
            <a:r>
              <a:rPr b="0" lang="en" sz="3000">
                <a:solidFill>
                  <a:srgbClr val="000000"/>
                </a:solidFill>
                <a:highlight>
                  <a:srgbClr val="FFFFFF"/>
                </a:highlight>
                <a:latin typeface="Arial"/>
                <a:ea typeface="Arial"/>
                <a:cs typeface="Arial"/>
                <a:sym typeface="Arial"/>
              </a:rPr>
              <a:t>If you are under 21, what blood alcohol content (B.A.C.) would be considered illegal to drive?</a:t>
            </a:r>
            <a:r>
              <a:rPr lang="en" sz="3000">
                <a:solidFill>
                  <a:srgbClr val="000000"/>
                </a:solidFill>
                <a:highlight>
                  <a:srgbClr val="FFFFFF"/>
                </a:highlight>
                <a:latin typeface="Arial"/>
                <a:ea typeface="Arial"/>
                <a:cs typeface="Arial"/>
                <a:sym typeface="Arial"/>
              </a:rPr>
              <a:t> </a:t>
            </a:r>
            <a:endParaRPr sz="3000">
              <a:solidFill>
                <a:srgbClr val="000000"/>
              </a:solidFill>
              <a:highlight>
                <a:srgbClr val="FFFFFF"/>
              </a:highlight>
              <a:latin typeface="Arial"/>
              <a:ea typeface="Arial"/>
              <a:cs typeface="Arial"/>
              <a:sym typeface="Arial"/>
            </a:endParaRPr>
          </a:p>
        </p:txBody>
      </p:sp>
      <p:sp>
        <p:nvSpPr>
          <p:cNvPr id="194" name="Google Shape;194;p2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2121"/>
        </a:solidFill>
      </p:bgPr>
    </p:bg>
    <p:spTree>
      <p:nvGrpSpPr>
        <p:cNvPr id="198" name="Shape 198"/>
        <p:cNvGrpSpPr/>
        <p:nvPr/>
      </p:nvGrpSpPr>
      <p:grpSpPr>
        <a:xfrm>
          <a:off x="0" y="0"/>
          <a:ext cx="0" cy="0"/>
          <a:chOff x="0" y="0"/>
          <a:chExt cx="0" cy="0"/>
        </a:xfrm>
      </p:grpSpPr>
      <p:sp>
        <p:nvSpPr>
          <p:cNvPr id="199" name="Google Shape;199;p30"/>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3000">
                <a:solidFill>
                  <a:srgbClr val="000000"/>
                </a:solidFill>
                <a:highlight>
                  <a:srgbClr val="FFFFFF"/>
                </a:highlight>
                <a:latin typeface="Arial"/>
                <a:ea typeface="Arial"/>
                <a:cs typeface="Arial"/>
                <a:sym typeface="Arial"/>
              </a:rPr>
              <a:t>Answer:</a:t>
            </a:r>
            <a:endParaRPr sz="3000">
              <a:solidFill>
                <a:srgbClr val="000000"/>
              </a:solidFill>
              <a:highlight>
                <a:srgbClr val="FFFFFF"/>
              </a:highlight>
              <a:latin typeface="Arial"/>
              <a:ea typeface="Arial"/>
              <a:cs typeface="Arial"/>
              <a:sym typeface="Arial"/>
            </a:endParaRPr>
          </a:p>
          <a:p>
            <a:pPr indent="0" lvl="0" marL="0" rtl="0" algn="ctr">
              <a:spcBef>
                <a:spcPts val="0"/>
              </a:spcBef>
              <a:spcAft>
                <a:spcPts val="0"/>
              </a:spcAft>
              <a:buNone/>
            </a:pPr>
            <a:r>
              <a:rPr b="0" lang="en" sz="3000">
                <a:solidFill>
                  <a:srgbClr val="000000"/>
                </a:solidFill>
                <a:highlight>
                  <a:srgbClr val="FFFFFF"/>
                </a:highlight>
                <a:latin typeface="Arial"/>
                <a:ea typeface="Arial"/>
                <a:cs typeface="Arial"/>
                <a:sym typeface="Arial"/>
              </a:rPr>
              <a:t>There is ZERO tolerance for those that are drinking and driving under the age of 21.</a:t>
            </a:r>
            <a:endParaRPr b="0" sz="3000">
              <a:solidFill>
                <a:srgbClr val="000000"/>
              </a:solidFill>
              <a:highlight>
                <a:srgbClr val="FFFFFF"/>
              </a:highlight>
              <a:latin typeface="Arial"/>
              <a:ea typeface="Arial"/>
              <a:cs typeface="Arial"/>
              <a:sym typeface="Arial"/>
            </a:endParaRPr>
          </a:p>
        </p:txBody>
      </p:sp>
      <p:sp>
        <p:nvSpPr>
          <p:cNvPr id="200" name="Google Shape;200;p3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4" name="Shape 204"/>
        <p:cNvGrpSpPr/>
        <p:nvPr/>
      </p:nvGrpSpPr>
      <p:grpSpPr>
        <a:xfrm>
          <a:off x="0" y="0"/>
          <a:ext cx="0" cy="0"/>
          <a:chOff x="0" y="0"/>
          <a:chExt cx="0" cy="0"/>
        </a:xfrm>
      </p:grpSpPr>
      <p:sp>
        <p:nvSpPr>
          <p:cNvPr id="205" name="Google Shape;205;p31"/>
          <p:cNvSpPr txBox="1"/>
          <p:nvPr>
            <p:ph type="title"/>
          </p:nvPr>
        </p:nvSpPr>
        <p:spPr>
          <a:xfrm>
            <a:off x="319500" y="936600"/>
            <a:ext cx="38262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0000"/>
                </a:solidFill>
                <a:latin typeface="Arial"/>
                <a:ea typeface="Arial"/>
                <a:cs typeface="Arial"/>
                <a:sym typeface="Arial"/>
              </a:rPr>
              <a:t>Underage </a:t>
            </a:r>
            <a:r>
              <a:rPr lang="en">
                <a:solidFill>
                  <a:srgbClr val="000000"/>
                </a:solidFill>
                <a:latin typeface="Arial"/>
                <a:ea typeface="Arial"/>
                <a:cs typeface="Arial"/>
                <a:sym typeface="Arial"/>
              </a:rPr>
              <a:t>Drinking</a:t>
            </a:r>
            <a:endParaRPr>
              <a:solidFill>
                <a:srgbClr val="000000"/>
              </a:solidFill>
              <a:latin typeface="Arial"/>
              <a:ea typeface="Arial"/>
              <a:cs typeface="Arial"/>
              <a:sym typeface="Arial"/>
            </a:endParaRPr>
          </a:p>
        </p:txBody>
      </p:sp>
      <p:sp>
        <p:nvSpPr>
          <p:cNvPr id="206" name="Google Shape;206;p31"/>
          <p:cNvSpPr txBox="1"/>
          <p:nvPr>
            <p:ph idx="1" type="body"/>
          </p:nvPr>
        </p:nvSpPr>
        <p:spPr>
          <a:xfrm>
            <a:off x="319500" y="1846800"/>
            <a:ext cx="47172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The legal drinking age in the United States is 21. Those under the age of 21 will not be allowed to legally purchase alcohol and can face consequences if caught drinking.</a:t>
            </a:r>
            <a:endParaRPr sz="1200">
              <a:latin typeface="Arial"/>
              <a:ea typeface="Arial"/>
              <a:cs typeface="Arial"/>
              <a:sym typeface="Arial"/>
            </a:endParaRPr>
          </a:p>
          <a:p>
            <a:pPr indent="0" lvl="0" marL="0" rtl="0" algn="l">
              <a:spcBef>
                <a:spcPts val="1600"/>
              </a:spcBef>
              <a:spcAft>
                <a:spcPts val="0"/>
              </a:spcAft>
              <a:buNone/>
            </a:pPr>
            <a:r>
              <a:rPr lang="en" sz="1200">
                <a:latin typeface="Arial"/>
                <a:ea typeface="Arial"/>
                <a:cs typeface="Arial"/>
                <a:sym typeface="Arial"/>
              </a:rPr>
              <a:t>According to the Centers for Disease Control (CDC), alcohol is the most commonly used drug among youth in the U.S.</a:t>
            </a:r>
            <a:endParaRPr sz="1200">
              <a:latin typeface="Arial"/>
              <a:ea typeface="Arial"/>
              <a:cs typeface="Arial"/>
              <a:sym typeface="Arial"/>
            </a:endParaRPr>
          </a:p>
          <a:p>
            <a:pPr indent="0" lvl="0" marL="0" rtl="0" algn="l">
              <a:spcBef>
                <a:spcPts val="1600"/>
              </a:spcBef>
              <a:spcAft>
                <a:spcPts val="0"/>
              </a:spcAft>
              <a:buNone/>
            </a:pPr>
            <a:r>
              <a:rPr lang="en" sz="1200">
                <a:latin typeface="Arial"/>
                <a:ea typeface="Arial"/>
                <a:cs typeface="Arial"/>
                <a:sym typeface="Arial"/>
              </a:rPr>
              <a:t>More than </a:t>
            </a:r>
            <a:r>
              <a:rPr lang="en" sz="1200">
                <a:solidFill>
                  <a:srgbClr val="FF0000"/>
                </a:solidFill>
                <a:latin typeface="Arial"/>
                <a:ea typeface="Arial"/>
                <a:cs typeface="Arial"/>
                <a:sym typeface="Arial"/>
              </a:rPr>
              <a:t>4,300 deaths</a:t>
            </a:r>
            <a:r>
              <a:rPr lang="en" sz="1200">
                <a:latin typeface="Arial"/>
                <a:ea typeface="Arial"/>
                <a:cs typeface="Arial"/>
                <a:sym typeface="Arial"/>
              </a:rPr>
              <a:t> among people below the age of 21 occur each year in the U.S. due to excessive drinking.</a:t>
            </a:r>
            <a:endParaRPr sz="1200">
              <a:latin typeface="Arial"/>
              <a:ea typeface="Arial"/>
              <a:cs typeface="Arial"/>
              <a:sym typeface="Arial"/>
            </a:endParaRPr>
          </a:p>
          <a:p>
            <a:pPr indent="-304800" lvl="0" marL="457200" rtl="0" algn="l">
              <a:spcBef>
                <a:spcPts val="1600"/>
              </a:spcBef>
              <a:spcAft>
                <a:spcPts val="0"/>
              </a:spcAft>
              <a:buSzPts val="1200"/>
              <a:buFont typeface="Arial"/>
              <a:buChar char="●"/>
            </a:pPr>
            <a:r>
              <a:rPr lang="en" sz="1200">
                <a:latin typeface="Arial"/>
                <a:ea typeface="Arial"/>
                <a:cs typeface="Arial"/>
                <a:sym typeface="Arial"/>
              </a:rPr>
              <a:t>Nearly </a:t>
            </a:r>
            <a:r>
              <a:rPr lang="en" sz="1200">
                <a:solidFill>
                  <a:srgbClr val="FF0000"/>
                </a:solidFill>
                <a:latin typeface="Arial"/>
                <a:ea typeface="Arial"/>
                <a:cs typeface="Arial"/>
                <a:sym typeface="Arial"/>
              </a:rPr>
              <a:t>1,500 deaths</a:t>
            </a:r>
            <a:r>
              <a:rPr lang="en" sz="1200">
                <a:latin typeface="Arial"/>
                <a:ea typeface="Arial"/>
                <a:cs typeface="Arial"/>
                <a:sym typeface="Arial"/>
              </a:rPr>
              <a:t> are from </a:t>
            </a:r>
            <a:r>
              <a:rPr b="1" lang="en" sz="1200">
                <a:solidFill>
                  <a:srgbClr val="FF0000"/>
                </a:solidFill>
                <a:latin typeface="Arial"/>
                <a:ea typeface="Arial"/>
                <a:cs typeface="Arial"/>
                <a:sym typeface="Arial"/>
              </a:rPr>
              <a:t>motor vehicle crashes</a:t>
            </a:r>
            <a:r>
              <a:rPr lang="en" sz="1200">
                <a:latin typeface="Arial"/>
                <a:ea typeface="Arial"/>
                <a:cs typeface="Arial"/>
                <a:sym typeface="Arial"/>
              </a:rPr>
              <a:t>.</a:t>
            </a:r>
            <a:endParaRPr sz="1200">
              <a:latin typeface="Arial"/>
              <a:ea typeface="Arial"/>
              <a:cs typeface="Arial"/>
              <a:sym typeface="Arial"/>
            </a:endParaRPr>
          </a:p>
        </p:txBody>
      </p:sp>
      <p:sp>
        <p:nvSpPr>
          <p:cNvPr id="207" name="Google Shape;207;p31"/>
          <p:cNvSpPr txBox="1"/>
          <p:nvPr/>
        </p:nvSpPr>
        <p:spPr>
          <a:xfrm>
            <a:off x="2400250" y="4724600"/>
            <a:ext cx="6636000" cy="333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p>
        </p:txBody>
      </p:sp>
      <p:sp>
        <p:nvSpPr>
          <p:cNvPr id="208" name="Google Shape;208;p3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9" name="Google Shape;209;p31"/>
          <p:cNvPicPr preferRelativeResize="0"/>
          <p:nvPr/>
        </p:nvPicPr>
        <p:blipFill>
          <a:blip r:embed="rId3">
            <a:alphaModFix/>
          </a:blip>
          <a:stretch>
            <a:fillRect/>
          </a:stretch>
        </p:blipFill>
        <p:spPr>
          <a:xfrm>
            <a:off x="5036700" y="1304250"/>
            <a:ext cx="3802503" cy="2535002"/>
          </a:xfrm>
          <a:prstGeom prst="rect">
            <a:avLst/>
          </a:prstGeom>
          <a:noFill/>
          <a:ln>
            <a:noFill/>
          </a:ln>
        </p:spPr>
      </p:pic>
      <p:sp>
        <p:nvSpPr>
          <p:cNvPr id="210" name="Google Shape;210;p31"/>
          <p:cNvSpPr txBox="1"/>
          <p:nvPr/>
        </p:nvSpPr>
        <p:spPr>
          <a:xfrm>
            <a:off x="319500" y="4757150"/>
            <a:ext cx="4650600" cy="26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900" u="sng">
                <a:solidFill>
                  <a:schemeClr val="hlink"/>
                </a:solidFill>
                <a:hlinkClick r:id="rId4"/>
              </a:rPr>
              <a:t>https://www.cdc.gov/alcohol/fact-sheets/minimum-legal-drinking-age.htm</a:t>
            </a:r>
            <a:endParaRPr sz="900">
              <a:solidFill>
                <a:schemeClr val="dk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0" name="Shape 80"/>
        <p:cNvGrpSpPr/>
        <p:nvPr/>
      </p:nvGrpSpPr>
      <p:grpSpPr>
        <a:xfrm>
          <a:off x="0" y="0"/>
          <a:ext cx="0" cy="0"/>
          <a:chOff x="0" y="0"/>
          <a:chExt cx="0" cy="0"/>
        </a:xfrm>
      </p:grpSpPr>
      <p:sp>
        <p:nvSpPr>
          <p:cNvPr id="81" name="Google Shape;81;p14"/>
          <p:cNvSpPr txBox="1"/>
          <p:nvPr/>
        </p:nvSpPr>
        <p:spPr>
          <a:xfrm>
            <a:off x="918000" y="1529550"/>
            <a:ext cx="7308000" cy="20844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chemeClr val="dk2"/>
              </a:buClr>
              <a:buSzPts val="2200"/>
              <a:buFont typeface="Cambria"/>
              <a:buNone/>
            </a:pPr>
            <a:r>
              <a:rPr lang="en" sz="1700">
                <a:solidFill>
                  <a:schemeClr val="dk2"/>
                </a:solidFill>
              </a:rPr>
              <a:t>Founded in 1986 as </a:t>
            </a:r>
            <a:r>
              <a:rPr b="1" i="1" lang="en" sz="1700">
                <a:solidFill>
                  <a:schemeClr val="dk2"/>
                </a:solidFill>
              </a:rPr>
              <a:t>R</a:t>
            </a:r>
            <a:r>
              <a:rPr b="1" i="1" lang="en" sz="1700">
                <a:solidFill>
                  <a:srgbClr val="FF0000"/>
                </a:solidFill>
              </a:rPr>
              <a:t>ockers</a:t>
            </a:r>
            <a:r>
              <a:rPr i="1" lang="en" sz="1700">
                <a:solidFill>
                  <a:srgbClr val="FF0000"/>
                </a:solidFill>
              </a:rPr>
              <a:t> </a:t>
            </a:r>
            <a:r>
              <a:rPr b="1" i="1" lang="en" sz="1700">
                <a:solidFill>
                  <a:schemeClr val="dk2"/>
                </a:solidFill>
              </a:rPr>
              <a:t>A</a:t>
            </a:r>
            <a:r>
              <a:rPr b="1" i="1" lang="en" sz="1700">
                <a:solidFill>
                  <a:srgbClr val="FF0000"/>
                </a:solidFill>
              </a:rPr>
              <a:t>gainst</a:t>
            </a:r>
            <a:r>
              <a:rPr i="1" lang="en" sz="1700">
                <a:solidFill>
                  <a:srgbClr val="FF0000"/>
                </a:solidFill>
              </a:rPr>
              <a:t> </a:t>
            </a:r>
            <a:r>
              <a:rPr b="1" i="1" lang="en" sz="1700">
                <a:solidFill>
                  <a:schemeClr val="dk2"/>
                </a:solidFill>
              </a:rPr>
              <a:t>D</a:t>
            </a:r>
            <a:r>
              <a:rPr b="1" i="1" lang="en" sz="1700">
                <a:solidFill>
                  <a:srgbClr val="FF0000"/>
                </a:solidFill>
              </a:rPr>
              <a:t>runk</a:t>
            </a:r>
            <a:r>
              <a:rPr i="1" lang="en" sz="1700">
                <a:solidFill>
                  <a:srgbClr val="FF0000"/>
                </a:solidFill>
              </a:rPr>
              <a:t> </a:t>
            </a:r>
            <a:r>
              <a:rPr b="1" i="1" lang="en" sz="1700">
                <a:solidFill>
                  <a:schemeClr val="dk2"/>
                </a:solidFill>
              </a:rPr>
              <a:t>D</a:t>
            </a:r>
            <a:r>
              <a:rPr b="1" i="1" lang="en" sz="1700">
                <a:solidFill>
                  <a:srgbClr val="FF0000"/>
                </a:solidFill>
              </a:rPr>
              <a:t>riving</a:t>
            </a:r>
            <a:r>
              <a:rPr b="1" lang="en" sz="1700">
                <a:solidFill>
                  <a:srgbClr val="FF0000"/>
                </a:solidFill>
              </a:rPr>
              <a:t>, </a:t>
            </a:r>
            <a:r>
              <a:rPr lang="en" sz="1700"/>
              <a:t>RADD</a:t>
            </a:r>
            <a:r>
              <a:rPr baseline="30000" lang="en" sz="1700"/>
              <a:t>®</a:t>
            </a:r>
            <a:r>
              <a:rPr lang="en" sz="1700">
                <a:solidFill>
                  <a:schemeClr val="dk2"/>
                </a:solidFill>
              </a:rPr>
              <a:t> advocates the use of designated drivers, </a:t>
            </a:r>
            <a:r>
              <a:rPr lang="en" sz="1700">
                <a:solidFill>
                  <a:schemeClr val="dk2"/>
                </a:solidFill>
              </a:rPr>
              <a:t>rideshares</a:t>
            </a:r>
            <a:r>
              <a:rPr lang="en" sz="1700">
                <a:solidFill>
                  <a:schemeClr val="dk2"/>
                </a:solidFill>
              </a:rPr>
              <a:t>, seatbelts and safe driving through full control behind the wheel, making responsible behavior the norm. RADD's messages are non-judgmental and positive.</a:t>
            </a:r>
            <a:endParaRPr sz="1700">
              <a:solidFill>
                <a:schemeClr val="dk2"/>
              </a:solidFill>
            </a:endParaRPr>
          </a:p>
          <a:p>
            <a:pPr indent="0" lvl="0" marL="0" rtl="0" algn="ctr">
              <a:lnSpc>
                <a:spcPct val="90000"/>
              </a:lnSpc>
              <a:spcBef>
                <a:spcPts val="0"/>
              </a:spcBef>
              <a:spcAft>
                <a:spcPts val="0"/>
              </a:spcAft>
              <a:buNone/>
            </a:pPr>
            <a:r>
              <a:t/>
            </a:r>
            <a:endParaRPr sz="1700">
              <a:solidFill>
                <a:schemeClr val="dk2"/>
              </a:solidFill>
            </a:endParaRPr>
          </a:p>
          <a:p>
            <a:pPr indent="0" lvl="0" marL="0" rtl="0" algn="ctr">
              <a:lnSpc>
                <a:spcPct val="90000"/>
              </a:lnSpc>
              <a:spcBef>
                <a:spcPts val="0"/>
              </a:spcBef>
              <a:spcAft>
                <a:spcPts val="0"/>
              </a:spcAft>
              <a:buClr>
                <a:schemeClr val="dk2"/>
              </a:buClr>
              <a:buSzPts val="2200"/>
              <a:buFont typeface="Arial"/>
              <a:buNone/>
            </a:pPr>
            <a:r>
              <a:rPr lang="en" sz="1700">
                <a:solidFill>
                  <a:schemeClr val="dk2"/>
                </a:solidFill>
              </a:rPr>
              <a:t>Now </a:t>
            </a:r>
            <a:r>
              <a:rPr b="1" i="1" lang="en" sz="1700">
                <a:solidFill>
                  <a:schemeClr val="dk2"/>
                </a:solidFill>
              </a:rPr>
              <a:t>R</a:t>
            </a:r>
            <a:r>
              <a:rPr b="1" i="1" lang="en" sz="1700">
                <a:solidFill>
                  <a:srgbClr val="FF0000"/>
                </a:solidFill>
              </a:rPr>
              <a:t>ecording </a:t>
            </a:r>
            <a:r>
              <a:rPr b="1" i="1" lang="en" sz="1700"/>
              <a:t>A</a:t>
            </a:r>
            <a:r>
              <a:rPr b="1" i="1" lang="en" sz="1700">
                <a:solidFill>
                  <a:srgbClr val="FF0000"/>
                </a:solidFill>
              </a:rPr>
              <a:t>rtists </a:t>
            </a:r>
            <a:r>
              <a:rPr b="1" i="1" lang="en" sz="1700">
                <a:solidFill>
                  <a:schemeClr val="dk2"/>
                </a:solidFill>
              </a:rPr>
              <a:t>A</a:t>
            </a:r>
            <a:r>
              <a:rPr b="1" i="1" lang="en" sz="1700">
                <a:solidFill>
                  <a:srgbClr val="FF0000"/>
                </a:solidFill>
              </a:rPr>
              <a:t>gainst</a:t>
            </a:r>
            <a:r>
              <a:rPr b="1" i="1" lang="en" sz="1700">
                <a:solidFill>
                  <a:schemeClr val="dk2"/>
                </a:solidFill>
              </a:rPr>
              <a:t> D</a:t>
            </a:r>
            <a:r>
              <a:rPr b="1" i="1" lang="en" sz="1700">
                <a:solidFill>
                  <a:srgbClr val="FF0000"/>
                </a:solidFill>
              </a:rPr>
              <a:t>runk </a:t>
            </a:r>
            <a:r>
              <a:rPr b="1" i="1" lang="en" sz="1700">
                <a:solidFill>
                  <a:schemeClr val="dk2"/>
                </a:solidFill>
              </a:rPr>
              <a:t>D</a:t>
            </a:r>
            <a:r>
              <a:rPr b="1" i="1" lang="en" sz="1700">
                <a:solidFill>
                  <a:srgbClr val="FF0000"/>
                </a:solidFill>
              </a:rPr>
              <a:t>riving</a:t>
            </a:r>
            <a:r>
              <a:rPr lang="en" sz="1700">
                <a:solidFill>
                  <a:schemeClr val="dk2"/>
                </a:solidFill>
              </a:rPr>
              <a:t>, RADD</a:t>
            </a:r>
            <a:r>
              <a:rPr baseline="30000" lang="en" sz="1700"/>
              <a:t>®</a:t>
            </a:r>
            <a:r>
              <a:rPr lang="en" sz="1700"/>
              <a:t> </a:t>
            </a:r>
            <a:r>
              <a:rPr lang="en" sz="1700">
                <a:solidFill>
                  <a:schemeClr val="dk2"/>
                </a:solidFill>
              </a:rPr>
              <a:t>acts as</a:t>
            </a:r>
            <a:endParaRPr sz="1700">
              <a:solidFill>
                <a:schemeClr val="dk2"/>
              </a:solidFill>
            </a:endParaRPr>
          </a:p>
          <a:p>
            <a:pPr indent="0" lvl="0" marL="0" rtl="0" algn="ctr">
              <a:lnSpc>
                <a:spcPct val="90000"/>
              </a:lnSpc>
              <a:spcBef>
                <a:spcPts val="0"/>
              </a:spcBef>
              <a:spcAft>
                <a:spcPts val="0"/>
              </a:spcAft>
              <a:buNone/>
            </a:pPr>
            <a:r>
              <a:rPr lang="en" sz="1700">
                <a:solidFill>
                  <a:schemeClr val="dk2"/>
                </a:solidFill>
              </a:rPr>
              <a:t>The Entertainment Industry’s Voice for Road Safety and </a:t>
            </a:r>
            <a:r>
              <a:rPr b="1" lang="en" sz="1700">
                <a:solidFill>
                  <a:srgbClr val="FF0000"/>
                </a:solidFill>
              </a:rPr>
              <a:t>is dedicated to saving lives and reducing injuries through </a:t>
            </a:r>
            <a:r>
              <a:rPr b="1" i="1" lang="en" sz="1700">
                <a:solidFill>
                  <a:srgbClr val="FF0000"/>
                </a:solidFill>
              </a:rPr>
              <a:t>edu</a:t>
            </a:r>
            <a:r>
              <a:rPr b="1" lang="en" sz="1700">
                <a:solidFill>
                  <a:srgbClr val="FF0000"/>
                </a:solidFill>
              </a:rPr>
              <a:t>tainment</a:t>
            </a:r>
            <a:r>
              <a:rPr lang="en" sz="1700">
                <a:solidFill>
                  <a:schemeClr val="dk2"/>
                </a:solidFill>
              </a:rPr>
              <a:t>.</a:t>
            </a:r>
            <a:endParaRPr sz="1700">
              <a:highlight>
                <a:srgbClr val="FFFFFF"/>
              </a:highlight>
            </a:endParaRPr>
          </a:p>
        </p:txBody>
      </p:sp>
      <p:sp>
        <p:nvSpPr>
          <p:cNvPr id="82" name="Google Shape;82;p1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2"/>
          <p:cNvSpPr txBox="1"/>
          <p:nvPr>
            <p:ph type="title"/>
          </p:nvPr>
        </p:nvSpPr>
        <p:spPr>
          <a:xfrm>
            <a:off x="319500" y="936600"/>
            <a:ext cx="3782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0000"/>
                </a:solidFill>
                <a:latin typeface="Arial"/>
                <a:ea typeface="Arial"/>
                <a:cs typeface="Arial"/>
                <a:sym typeface="Arial"/>
              </a:rPr>
              <a:t>Consequences</a:t>
            </a:r>
            <a:r>
              <a:rPr lang="en">
                <a:latin typeface="Arial"/>
                <a:ea typeface="Arial"/>
                <a:cs typeface="Arial"/>
                <a:sym typeface="Arial"/>
              </a:rPr>
              <a:t> of Underage Drinking</a:t>
            </a:r>
            <a:endParaRPr>
              <a:latin typeface="Arial"/>
              <a:ea typeface="Arial"/>
              <a:cs typeface="Arial"/>
              <a:sym typeface="Arial"/>
            </a:endParaRPr>
          </a:p>
        </p:txBody>
      </p:sp>
      <p:sp>
        <p:nvSpPr>
          <p:cNvPr id="216" name="Google Shape;216;p32"/>
          <p:cNvSpPr txBox="1"/>
          <p:nvPr>
            <p:ph idx="1" type="body"/>
          </p:nvPr>
        </p:nvSpPr>
        <p:spPr>
          <a:xfrm>
            <a:off x="319500" y="1846800"/>
            <a:ext cx="36537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Possible consequences include:</a:t>
            </a:r>
            <a:endParaRPr>
              <a:latin typeface="Arial"/>
              <a:ea typeface="Arial"/>
              <a:cs typeface="Arial"/>
              <a:sym typeface="Arial"/>
            </a:endParaRPr>
          </a:p>
          <a:p>
            <a:pPr indent="-304800" lvl="0" marL="457200" rtl="0" algn="l">
              <a:spcBef>
                <a:spcPts val="1600"/>
              </a:spcBef>
              <a:spcAft>
                <a:spcPts val="0"/>
              </a:spcAft>
              <a:buSzPts val="1200"/>
              <a:buFont typeface="Arial"/>
              <a:buChar char="●"/>
            </a:pPr>
            <a:r>
              <a:rPr lang="en">
                <a:latin typeface="Arial"/>
                <a:ea typeface="Arial"/>
                <a:cs typeface="Arial"/>
                <a:sym typeface="Arial"/>
              </a:rPr>
              <a:t>Alters brain development</a:t>
            </a:r>
            <a:endParaRPr>
              <a:latin typeface="Arial"/>
              <a:ea typeface="Arial"/>
              <a:cs typeface="Arial"/>
              <a:sym typeface="Arial"/>
            </a:endParaRPr>
          </a:p>
          <a:p>
            <a:pPr indent="-304800" lvl="0" marL="457200" rtl="0" algn="l">
              <a:spcBef>
                <a:spcPts val="0"/>
              </a:spcBef>
              <a:spcAft>
                <a:spcPts val="0"/>
              </a:spcAft>
              <a:buSzPts val="1200"/>
              <a:buFont typeface="Arial"/>
              <a:buChar char="●"/>
            </a:pPr>
            <a:r>
              <a:rPr lang="en">
                <a:latin typeface="Arial"/>
                <a:ea typeface="Arial"/>
                <a:cs typeface="Arial"/>
                <a:sym typeface="Arial"/>
              </a:rPr>
              <a:t>Higher risk for suicide and </a:t>
            </a:r>
            <a:r>
              <a:rPr lang="en">
                <a:latin typeface="Arial"/>
                <a:ea typeface="Arial"/>
                <a:cs typeface="Arial"/>
                <a:sym typeface="Arial"/>
              </a:rPr>
              <a:t>homicide</a:t>
            </a:r>
            <a:endParaRPr>
              <a:latin typeface="Arial"/>
              <a:ea typeface="Arial"/>
              <a:cs typeface="Arial"/>
              <a:sym typeface="Arial"/>
            </a:endParaRPr>
          </a:p>
          <a:p>
            <a:pPr indent="-304800" lvl="0" marL="457200" rtl="0" algn="l">
              <a:spcBef>
                <a:spcPts val="0"/>
              </a:spcBef>
              <a:spcAft>
                <a:spcPts val="0"/>
              </a:spcAft>
              <a:buSzPts val="1200"/>
              <a:buFont typeface="Arial"/>
              <a:buChar char="●"/>
            </a:pPr>
            <a:r>
              <a:rPr lang="en">
                <a:latin typeface="Arial"/>
                <a:ea typeface="Arial"/>
                <a:cs typeface="Arial"/>
                <a:sym typeface="Arial"/>
              </a:rPr>
              <a:t>School problems</a:t>
            </a:r>
            <a:endParaRPr>
              <a:latin typeface="Arial"/>
              <a:ea typeface="Arial"/>
              <a:cs typeface="Arial"/>
              <a:sym typeface="Arial"/>
            </a:endParaRPr>
          </a:p>
          <a:p>
            <a:pPr indent="-304800" lvl="1" marL="914400" rtl="0" algn="l">
              <a:spcBef>
                <a:spcPts val="0"/>
              </a:spcBef>
              <a:spcAft>
                <a:spcPts val="0"/>
              </a:spcAft>
              <a:buSzPts val="1200"/>
              <a:buFont typeface="Arial"/>
              <a:buChar char="○"/>
            </a:pPr>
            <a:r>
              <a:rPr lang="en">
                <a:latin typeface="Arial"/>
                <a:ea typeface="Arial"/>
                <a:cs typeface="Arial"/>
                <a:sym typeface="Arial"/>
              </a:rPr>
              <a:t>Higher absence rates</a:t>
            </a:r>
            <a:endParaRPr>
              <a:latin typeface="Arial"/>
              <a:ea typeface="Arial"/>
              <a:cs typeface="Arial"/>
              <a:sym typeface="Arial"/>
            </a:endParaRPr>
          </a:p>
          <a:p>
            <a:pPr indent="-304800" lvl="1" marL="914400" rtl="0" algn="l">
              <a:spcBef>
                <a:spcPts val="0"/>
              </a:spcBef>
              <a:spcAft>
                <a:spcPts val="0"/>
              </a:spcAft>
              <a:buSzPts val="1200"/>
              <a:buFont typeface="Arial"/>
              <a:buChar char="○"/>
            </a:pPr>
            <a:r>
              <a:rPr lang="en">
                <a:latin typeface="Arial"/>
                <a:ea typeface="Arial"/>
                <a:cs typeface="Arial"/>
                <a:sym typeface="Arial"/>
              </a:rPr>
              <a:t>Poor or failing grades</a:t>
            </a:r>
            <a:endParaRPr>
              <a:latin typeface="Arial"/>
              <a:ea typeface="Arial"/>
              <a:cs typeface="Arial"/>
              <a:sym typeface="Arial"/>
            </a:endParaRPr>
          </a:p>
          <a:p>
            <a:pPr indent="-304800" lvl="0" marL="457200" rtl="0" algn="l">
              <a:spcBef>
                <a:spcPts val="0"/>
              </a:spcBef>
              <a:spcAft>
                <a:spcPts val="0"/>
              </a:spcAft>
              <a:buSzPts val="1200"/>
              <a:buFont typeface="Arial"/>
              <a:buChar char="●"/>
            </a:pPr>
            <a:r>
              <a:rPr lang="en">
                <a:latin typeface="Arial"/>
                <a:ea typeface="Arial"/>
                <a:cs typeface="Arial"/>
                <a:sym typeface="Arial"/>
              </a:rPr>
              <a:t>Alcohol dependency later in life</a:t>
            </a:r>
            <a:endParaRPr>
              <a:latin typeface="Arial"/>
              <a:ea typeface="Arial"/>
              <a:cs typeface="Arial"/>
              <a:sym typeface="Arial"/>
            </a:endParaRPr>
          </a:p>
          <a:p>
            <a:pPr indent="-304800" lvl="0" marL="457200" rtl="0" algn="l">
              <a:spcBef>
                <a:spcPts val="0"/>
              </a:spcBef>
              <a:spcAft>
                <a:spcPts val="0"/>
              </a:spcAft>
              <a:buSzPts val="1200"/>
              <a:buFont typeface="Arial"/>
              <a:buChar char="●"/>
            </a:pPr>
            <a:r>
              <a:rPr lang="en">
                <a:latin typeface="Arial"/>
                <a:ea typeface="Arial"/>
                <a:cs typeface="Arial"/>
                <a:sym typeface="Arial"/>
              </a:rPr>
              <a:t>Legal problems</a:t>
            </a:r>
            <a:endParaRPr>
              <a:latin typeface="Arial"/>
              <a:ea typeface="Arial"/>
              <a:cs typeface="Arial"/>
              <a:sym typeface="Arial"/>
            </a:endParaRPr>
          </a:p>
          <a:p>
            <a:pPr indent="-304800" lvl="1" marL="914400" rtl="0" algn="l">
              <a:spcBef>
                <a:spcPts val="0"/>
              </a:spcBef>
              <a:spcAft>
                <a:spcPts val="0"/>
              </a:spcAft>
              <a:buSzPts val="1200"/>
              <a:buFont typeface="Arial"/>
              <a:buChar char="○"/>
            </a:pPr>
            <a:r>
              <a:rPr lang="en">
                <a:latin typeface="Arial"/>
                <a:ea typeface="Arial"/>
                <a:cs typeface="Arial"/>
                <a:sym typeface="Arial"/>
              </a:rPr>
              <a:t>Arrest for DUI</a:t>
            </a:r>
            <a:endParaRPr>
              <a:latin typeface="Arial"/>
              <a:ea typeface="Arial"/>
              <a:cs typeface="Arial"/>
              <a:sym typeface="Arial"/>
            </a:endParaRPr>
          </a:p>
          <a:p>
            <a:pPr indent="-304800" lvl="0" marL="457200" rtl="0" algn="l">
              <a:spcBef>
                <a:spcPts val="0"/>
              </a:spcBef>
              <a:spcAft>
                <a:spcPts val="0"/>
              </a:spcAft>
              <a:buSzPts val="1200"/>
              <a:buFont typeface="Arial"/>
              <a:buChar char="●"/>
            </a:pPr>
            <a:r>
              <a:rPr lang="en">
                <a:latin typeface="Arial"/>
                <a:ea typeface="Arial"/>
                <a:cs typeface="Arial"/>
                <a:sym typeface="Arial"/>
              </a:rPr>
              <a:t>Alcohol-related car crashes and other unintentional injuries</a:t>
            </a:r>
            <a:endParaRPr>
              <a:latin typeface="Arial"/>
              <a:ea typeface="Arial"/>
              <a:cs typeface="Arial"/>
              <a:sym typeface="Arial"/>
            </a:endParaRPr>
          </a:p>
          <a:p>
            <a:pPr indent="-304800" lvl="0" marL="457200" rtl="0" algn="l">
              <a:spcBef>
                <a:spcPts val="0"/>
              </a:spcBef>
              <a:spcAft>
                <a:spcPts val="0"/>
              </a:spcAft>
              <a:buSzPts val="1200"/>
              <a:buFont typeface="Arial"/>
              <a:buChar char="●"/>
            </a:pPr>
            <a:r>
              <a:rPr lang="en">
                <a:latin typeface="Arial"/>
                <a:ea typeface="Arial"/>
                <a:cs typeface="Arial"/>
                <a:sym typeface="Arial"/>
              </a:rPr>
              <a:t>Death from alcohol poisoning</a:t>
            </a:r>
            <a:endParaRPr>
              <a:latin typeface="Arial"/>
              <a:ea typeface="Arial"/>
              <a:cs typeface="Arial"/>
              <a:sym typeface="Arial"/>
            </a:endParaRPr>
          </a:p>
        </p:txBody>
      </p:sp>
      <p:sp>
        <p:nvSpPr>
          <p:cNvPr id="217" name="Google Shape;217;p3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18" name="Google Shape;218;p32"/>
          <p:cNvPicPr preferRelativeResize="0"/>
          <p:nvPr/>
        </p:nvPicPr>
        <p:blipFill>
          <a:blip r:embed="rId3">
            <a:alphaModFix/>
          </a:blip>
          <a:stretch>
            <a:fillRect/>
          </a:stretch>
        </p:blipFill>
        <p:spPr>
          <a:xfrm>
            <a:off x="4101900" y="992650"/>
            <a:ext cx="4737308" cy="3158205"/>
          </a:xfrm>
          <a:prstGeom prst="rect">
            <a:avLst/>
          </a:prstGeom>
          <a:noFill/>
          <a:ln>
            <a:noFill/>
          </a:ln>
        </p:spPr>
      </p:pic>
      <p:sp>
        <p:nvSpPr>
          <p:cNvPr id="219" name="Google Shape;219;p32"/>
          <p:cNvSpPr txBox="1"/>
          <p:nvPr/>
        </p:nvSpPr>
        <p:spPr>
          <a:xfrm>
            <a:off x="-1636075" y="-299425"/>
            <a:ext cx="6159300" cy="71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
        <p:nvSpPr>
          <p:cNvPr id="220" name="Google Shape;220;p32"/>
          <p:cNvSpPr txBox="1"/>
          <p:nvPr/>
        </p:nvSpPr>
        <p:spPr>
          <a:xfrm>
            <a:off x="319500" y="4653000"/>
            <a:ext cx="57423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900" u="sng">
                <a:solidFill>
                  <a:schemeClr val="hlink"/>
                </a:solidFill>
                <a:hlinkClick r:id="rId4"/>
              </a:rPr>
              <a:t>https://www.cdc.gov/alcohol/fact-sheets/underage-drinking.htm</a:t>
            </a:r>
            <a:endParaRPr sz="900">
              <a:solidFill>
                <a:schemeClr val="dk2"/>
              </a:solidFill>
            </a:endParaRPr>
          </a:p>
          <a:p>
            <a:pPr indent="0" lvl="0" marL="0" rtl="0" algn="l">
              <a:spcBef>
                <a:spcPts val="0"/>
              </a:spcBef>
              <a:spcAft>
                <a:spcPts val="0"/>
              </a:spcAft>
              <a:buClr>
                <a:schemeClr val="dk2"/>
              </a:buClr>
              <a:buSzPts val="1100"/>
              <a:buFont typeface="Arial"/>
              <a:buNone/>
            </a:pPr>
            <a:r>
              <a:rPr lang="en" sz="900" u="sng">
                <a:solidFill>
                  <a:schemeClr val="hlink"/>
                </a:solidFill>
                <a:hlinkClick r:id="rId5"/>
              </a:rPr>
              <a:t>https://www.cdc.gov/alcohol/fact-sheets/minimum-legal-drinking-age.htm</a:t>
            </a:r>
            <a:endParaRPr sz="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2121"/>
        </a:solidFill>
      </p:bgPr>
    </p:bg>
    <p:spTree>
      <p:nvGrpSpPr>
        <p:cNvPr id="224" name="Shape 224"/>
        <p:cNvGrpSpPr/>
        <p:nvPr/>
      </p:nvGrpSpPr>
      <p:grpSpPr>
        <a:xfrm>
          <a:off x="0" y="0"/>
          <a:ext cx="0" cy="0"/>
          <a:chOff x="0" y="0"/>
          <a:chExt cx="0" cy="0"/>
        </a:xfrm>
      </p:grpSpPr>
      <p:sp>
        <p:nvSpPr>
          <p:cNvPr id="225" name="Google Shape;225;p33"/>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000000"/>
                </a:solidFill>
                <a:highlight>
                  <a:srgbClr val="FFFFFF"/>
                </a:highlight>
                <a:latin typeface="Arial"/>
                <a:ea typeface="Arial"/>
                <a:cs typeface="Arial"/>
                <a:sym typeface="Arial"/>
              </a:rPr>
              <a:t>Binge Drinking</a:t>
            </a:r>
            <a:endParaRPr sz="3000">
              <a:solidFill>
                <a:srgbClr val="000000"/>
              </a:solidFill>
              <a:highlight>
                <a:srgbClr val="FFFFFF"/>
              </a:highlight>
              <a:latin typeface="Arial"/>
              <a:ea typeface="Arial"/>
              <a:cs typeface="Arial"/>
              <a:sym typeface="Arial"/>
            </a:endParaRPr>
          </a:p>
        </p:txBody>
      </p:sp>
      <p:sp>
        <p:nvSpPr>
          <p:cNvPr id="226" name="Google Shape;226;p3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34"/>
          <p:cNvSpPr txBox="1"/>
          <p:nvPr>
            <p:ph idx="1" type="body"/>
          </p:nvPr>
        </p:nvSpPr>
        <p:spPr>
          <a:xfrm>
            <a:off x="377692" y="1965025"/>
            <a:ext cx="8388600" cy="393600"/>
          </a:xfrm>
          <a:prstGeom prst="rect">
            <a:avLst/>
          </a:prstGeom>
        </p:spPr>
        <p:txBody>
          <a:bodyPr anchorCtr="0" anchor="ctr" bIns="91425" lIns="91425" spcFirstLastPara="1" rIns="91425" wrap="square" tIns="91425">
            <a:noAutofit/>
          </a:bodyPr>
          <a:lstStyle/>
          <a:p>
            <a:pPr indent="0" lvl="0" marL="0" rtl="0" algn="ctr">
              <a:lnSpc>
                <a:spcPct val="130000"/>
              </a:lnSpc>
              <a:spcBef>
                <a:spcPts val="1400"/>
              </a:spcBef>
              <a:spcAft>
                <a:spcPts val="0"/>
              </a:spcAft>
              <a:buClr>
                <a:schemeClr val="dk2"/>
              </a:buClr>
              <a:buSzPts val="1100"/>
              <a:buFont typeface="Arial"/>
              <a:buNone/>
            </a:pPr>
            <a:r>
              <a:rPr lang="en">
                <a:latin typeface="Arial"/>
                <a:ea typeface="Arial"/>
                <a:cs typeface="Arial"/>
                <a:sym typeface="Arial"/>
              </a:rPr>
              <a:t>“Binge drinking is a serious but </a:t>
            </a:r>
            <a:r>
              <a:rPr b="1" i="1" lang="en">
                <a:solidFill>
                  <a:srgbClr val="DA2121"/>
                </a:solidFill>
                <a:uFill>
                  <a:noFill/>
                </a:uFill>
                <a:latin typeface="Arial"/>
                <a:ea typeface="Arial"/>
                <a:cs typeface="Arial"/>
                <a:sym typeface="Arial"/>
                <a:hlinkClick r:id="rId3">
                  <a:extLst>
                    <a:ext uri="{A12FA001-AC4F-418D-AE19-62706E023703}">
                      <ahyp:hlinkClr val="tx"/>
                    </a:ext>
                  </a:extLst>
                </a:hlinkClick>
              </a:rPr>
              <a:t>preventable</a:t>
            </a:r>
            <a:r>
              <a:rPr i="1" lang="en">
                <a:latin typeface="Arial"/>
                <a:ea typeface="Arial"/>
                <a:cs typeface="Arial"/>
                <a:sym typeface="Arial"/>
              </a:rPr>
              <a:t> </a:t>
            </a:r>
            <a:r>
              <a:rPr lang="en">
                <a:latin typeface="Arial"/>
                <a:ea typeface="Arial"/>
                <a:cs typeface="Arial"/>
                <a:sym typeface="Arial"/>
              </a:rPr>
              <a:t>public health problem.”</a:t>
            </a:r>
            <a:endParaRPr>
              <a:latin typeface="Arial"/>
              <a:ea typeface="Arial"/>
              <a:cs typeface="Arial"/>
              <a:sym typeface="Arial"/>
            </a:endParaRPr>
          </a:p>
          <a:p>
            <a:pPr indent="0" lvl="0" marL="0" rtl="0" algn="l">
              <a:spcBef>
                <a:spcPts val="400"/>
              </a:spcBef>
              <a:spcAft>
                <a:spcPts val="0"/>
              </a:spcAft>
              <a:buNone/>
            </a:pPr>
            <a:r>
              <a:t/>
            </a:r>
            <a:endParaRPr/>
          </a:p>
        </p:txBody>
      </p:sp>
      <p:sp>
        <p:nvSpPr>
          <p:cNvPr id="232" name="Google Shape;232;p34"/>
          <p:cNvSpPr txBox="1"/>
          <p:nvPr/>
        </p:nvSpPr>
        <p:spPr>
          <a:xfrm>
            <a:off x="2032500" y="2635500"/>
            <a:ext cx="5079000" cy="27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lang="en" sz="1100" u="sng">
                <a:solidFill>
                  <a:schemeClr val="hlink"/>
                </a:solidFill>
                <a:hlinkClick r:id="rId4"/>
              </a:rPr>
              <a:t>https://www.cdc.gov/alcohol/fact-sheets/binge-drinking.htm</a:t>
            </a:r>
            <a:endParaRPr sz="1800">
              <a:solidFill>
                <a:schemeClr val="dk2"/>
              </a:solidFill>
            </a:endParaRPr>
          </a:p>
          <a:p>
            <a:pPr indent="0" lvl="0" marL="0" rtl="0" algn="ctr">
              <a:spcBef>
                <a:spcPts val="0"/>
              </a:spcBef>
              <a:spcAft>
                <a:spcPts val="0"/>
              </a:spcAft>
              <a:buNone/>
            </a:pPr>
            <a:r>
              <a:t/>
            </a:r>
            <a:endParaRPr sz="1200"/>
          </a:p>
        </p:txBody>
      </p:sp>
      <p:sp>
        <p:nvSpPr>
          <p:cNvPr id="233" name="Google Shape;233;p3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7" name="Shape 237"/>
        <p:cNvGrpSpPr/>
        <p:nvPr/>
      </p:nvGrpSpPr>
      <p:grpSpPr>
        <a:xfrm>
          <a:off x="0" y="0"/>
          <a:ext cx="0" cy="0"/>
          <a:chOff x="0" y="0"/>
          <a:chExt cx="0" cy="0"/>
        </a:xfrm>
      </p:grpSpPr>
      <p:sp>
        <p:nvSpPr>
          <p:cNvPr id="238" name="Google Shape;238;p35"/>
          <p:cNvSpPr txBox="1"/>
          <p:nvPr>
            <p:ph type="title"/>
          </p:nvPr>
        </p:nvSpPr>
        <p:spPr>
          <a:xfrm>
            <a:off x="319500" y="668725"/>
            <a:ext cx="32025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rgbClr val="FF0000"/>
                </a:solidFill>
                <a:latin typeface="Arial"/>
                <a:ea typeface="Arial"/>
                <a:cs typeface="Arial"/>
                <a:sym typeface="Arial"/>
              </a:rPr>
              <a:t>Binge </a:t>
            </a:r>
            <a:r>
              <a:rPr lang="en">
                <a:solidFill>
                  <a:srgbClr val="000000"/>
                </a:solidFill>
                <a:latin typeface="Arial"/>
                <a:ea typeface="Arial"/>
                <a:cs typeface="Arial"/>
                <a:sym typeface="Arial"/>
              </a:rPr>
              <a:t>Drinking</a:t>
            </a:r>
            <a:endParaRPr>
              <a:solidFill>
                <a:srgbClr val="000000"/>
              </a:solidFill>
              <a:latin typeface="Arial"/>
              <a:ea typeface="Arial"/>
              <a:cs typeface="Arial"/>
              <a:sym typeface="Arial"/>
            </a:endParaRPr>
          </a:p>
        </p:txBody>
      </p:sp>
      <p:sp>
        <p:nvSpPr>
          <p:cNvPr id="239" name="Google Shape;239;p35"/>
          <p:cNvSpPr txBox="1"/>
          <p:nvPr>
            <p:ph idx="1" type="body"/>
          </p:nvPr>
        </p:nvSpPr>
        <p:spPr>
          <a:xfrm>
            <a:off x="319500" y="1653925"/>
            <a:ext cx="3591600" cy="314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According to the CDC, </a:t>
            </a:r>
            <a:r>
              <a:rPr b="1" lang="en" sz="1200">
                <a:solidFill>
                  <a:srgbClr val="FF0000"/>
                </a:solidFill>
                <a:latin typeface="Arial"/>
                <a:ea typeface="Arial"/>
                <a:cs typeface="Arial"/>
                <a:sym typeface="Arial"/>
              </a:rPr>
              <a:t>binge drinking</a:t>
            </a:r>
            <a:r>
              <a:rPr lang="en" sz="1200">
                <a:latin typeface="Arial"/>
                <a:ea typeface="Arial"/>
                <a:cs typeface="Arial"/>
                <a:sym typeface="Arial"/>
              </a:rPr>
              <a:t> is when a person’s B.A.C. (</a:t>
            </a:r>
            <a:r>
              <a:rPr lang="en">
                <a:latin typeface="Arial"/>
                <a:ea typeface="Arial"/>
                <a:cs typeface="Arial"/>
                <a:sym typeface="Arial"/>
              </a:rPr>
              <a:t>Blood Alcohol Content)</a:t>
            </a:r>
            <a:r>
              <a:rPr lang="en" sz="1200">
                <a:latin typeface="Arial"/>
                <a:ea typeface="Arial"/>
                <a:cs typeface="Arial"/>
                <a:sym typeface="Arial"/>
              </a:rPr>
              <a:t> reaches .08 percent or </a:t>
            </a:r>
            <a:r>
              <a:rPr lang="en">
                <a:latin typeface="Arial"/>
                <a:ea typeface="Arial"/>
                <a:cs typeface="Arial"/>
                <a:sym typeface="Arial"/>
              </a:rPr>
              <a:t>higher</a:t>
            </a:r>
            <a:r>
              <a:rPr lang="en" sz="1200">
                <a:latin typeface="Arial"/>
                <a:ea typeface="Arial"/>
                <a:cs typeface="Arial"/>
                <a:sym typeface="Arial"/>
              </a:rPr>
              <a:t>.</a:t>
            </a:r>
            <a:endParaRPr sz="1200">
              <a:latin typeface="Arial"/>
              <a:ea typeface="Arial"/>
              <a:cs typeface="Arial"/>
              <a:sym typeface="Arial"/>
            </a:endParaRPr>
          </a:p>
          <a:p>
            <a:pPr indent="-304800" lvl="0" marL="457200" rtl="0" algn="l">
              <a:spcBef>
                <a:spcPts val="1600"/>
              </a:spcBef>
              <a:spcAft>
                <a:spcPts val="0"/>
              </a:spcAft>
              <a:buSzPts val="1200"/>
              <a:buFont typeface="Arial"/>
              <a:buChar char="●"/>
            </a:pPr>
            <a:r>
              <a:rPr lang="en">
                <a:latin typeface="Arial"/>
                <a:ea typeface="Arial"/>
                <a:cs typeface="Arial"/>
                <a:sym typeface="Arial"/>
              </a:rPr>
              <a:t>F</a:t>
            </a:r>
            <a:r>
              <a:rPr lang="en" sz="1200">
                <a:latin typeface="Arial"/>
                <a:ea typeface="Arial"/>
                <a:cs typeface="Arial"/>
                <a:sym typeface="Arial"/>
              </a:rPr>
              <a:t>or men, this generally occurs after having 5 or more drinks.</a:t>
            </a:r>
            <a:endParaRPr sz="1200">
              <a:latin typeface="Arial"/>
              <a:ea typeface="Arial"/>
              <a:cs typeface="Arial"/>
              <a:sym typeface="Arial"/>
            </a:endParaRPr>
          </a:p>
          <a:p>
            <a:pPr indent="-304800" lvl="0" marL="457200" rtl="0" algn="l">
              <a:spcBef>
                <a:spcPts val="0"/>
              </a:spcBef>
              <a:spcAft>
                <a:spcPts val="0"/>
              </a:spcAft>
              <a:buSzPts val="1200"/>
              <a:buFont typeface="Arial"/>
              <a:buChar char="●"/>
            </a:pPr>
            <a:r>
              <a:rPr lang="en">
                <a:latin typeface="Arial"/>
                <a:ea typeface="Arial"/>
                <a:cs typeface="Arial"/>
                <a:sym typeface="Arial"/>
              </a:rPr>
              <a:t>F</a:t>
            </a:r>
            <a:r>
              <a:rPr lang="en" sz="1200">
                <a:latin typeface="Arial"/>
                <a:ea typeface="Arial"/>
                <a:cs typeface="Arial"/>
                <a:sym typeface="Arial"/>
              </a:rPr>
              <a:t>or women, this </a:t>
            </a:r>
            <a:r>
              <a:rPr lang="en">
                <a:latin typeface="Arial"/>
                <a:ea typeface="Arial"/>
                <a:cs typeface="Arial"/>
                <a:sym typeface="Arial"/>
              </a:rPr>
              <a:t>generally </a:t>
            </a:r>
            <a:r>
              <a:rPr lang="en" sz="1200">
                <a:latin typeface="Arial"/>
                <a:ea typeface="Arial"/>
                <a:cs typeface="Arial"/>
                <a:sym typeface="Arial"/>
              </a:rPr>
              <a:t>occurs after having 4 or more drinks.</a:t>
            </a:r>
            <a:endParaRPr sz="1200">
              <a:latin typeface="Arial"/>
              <a:ea typeface="Arial"/>
              <a:cs typeface="Arial"/>
              <a:sym typeface="Arial"/>
            </a:endParaRPr>
          </a:p>
          <a:p>
            <a:pPr indent="0" lvl="0" marL="0" rtl="0" algn="l">
              <a:spcBef>
                <a:spcPts val="1600"/>
              </a:spcBef>
              <a:spcAft>
                <a:spcPts val="0"/>
              </a:spcAft>
              <a:buNone/>
            </a:pPr>
            <a:r>
              <a:rPr lang="en">
                <a:latin typeface="Arial"/>
                <a:ea typeface="Arial"/>
                <a:cs typeface="Arial"/>
                <a:sym typeface="Arial"/>
              </a:rPr>
              <a:t>The most affected age range is 18 - 34 year olds.</a:t>
            </a:r>
            <a:endParaRPr>
              <a:latin typeface="Arial"/>
              <a:ea typeface="Arial"/>
              <a:cs typeface="Arial"/>
              <a:sym typeface="Arial"/>
            </a:endParaRPr>
          </a:p>
          <a:p>
            <a:pPr indent="0" lvl="0" marL="0" rtl="0" algn="l">
              <a:spcBef>
                <a:spcPts val="1600"/>
              </a:spcBef>
              <a:spcAft>
                <a:spcPts val="1600"/>
              </a:spcAft>
              <a:buNone/>
            </a:pPr>
            <a:r>
              <a:t/>
            </a:r>
            <a:endParaRPr sz="1200">
              <a:latin typeface="Arial"/>
              <a:ea typeface="Arial"/>
              <a:cs typeface="Arial"/>
              <a:sym typeface="Arial"/>
            </a:endParaRPr>
          </a:p>
        </p:txBody>
      </p:sp>
      <p:pic>
        <p:nvPicPr>
          <p:cNvPr id="240" name="Google Shape;240;p35"/>
          <p:cNvPicPr preferRelativeResize="0"/>
          <p:nvPr/>
        </p:nvPicPr>
        <p:blipFill>
          <a:blip r:embed="rId3">
            <a:alphaModFix/>
          </a:blip>
          <a:stretch>
            <a:fillRect/>
          </a:stretch>
        </p:blipFill>
        <p:spPr>
          <a:xfrm>
            <a:off x="3971596" y="668725"/>
            <a:ext cx="5050276" cy="3433950"/>
          </a:xfrm>
          <a:prstGeom prst="rect">
            <a:avLst/>
          </a:prstGeom>
          <a:noFill/>
          <a:ln>
            <a:noFill/>
          </a:ln>
        </p:spPr>
      </p:pic>
      <p:sp>
        <p:nvSpPr>
          <p:cNvPr id="241" name="Google Shape;241;p35"/>
          <p:cNvSpPr txBox="1"/>
          <p:nvPr/>
        </p:nvSpPr>
        <p:spPr>
          <a:xfrm>
            <a:off x="4412588" y="3889800"/>
            <a:ext cx="42969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hlinkClick r:id="rId4"/>
              </a:rPr>
              <a:t>https://www.cdc.gov/alcohol/fact-sheets/binge-drinking.htm</a:t>
            </a:r>
            <a:endParaRPr sz="900"/>
          </a:p>
        </p:txBody>
      </p:sp>
      <p:sp>
        <p:nvSpPr>
          <p:cNvPr id="242" name="Google Shape;242;p3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latin typeface="Arial"/>
                <a:ea typeface="Arial"/>
                <a:cs typeface="Arial"/>
                <a:sym typeface="Arial"/>
              </a:rPr>
              <a:t>Binge </a:t>
            </a:r>
            <a:r>
              <a:rPr lang="en" sz="2400">
                <a:latin typeface="Arial"/>
                <a:ea typeface="Arial"/>
                <a:cs typeface="Arial"/>
                <a:sym typeface="Arial"/>
              </a:rPr>
              <a:t>Drinking - </a:t>
            </a:r>
            <a:r>
              <a:rPr lang="en" sz="2400">
                <a:solidFill>
                  <a:srgbClr val="FF0000"/>
                </a:solidFill>
                <a:latin typeface="Arial"/>
                <a:ea typeface="Arial"/>
                <a:cs typeface="Arial"/>
                <a:sym typeface="Arial"/>
              </a:rPr>
              <a:t>Why is this a problem?</a:t>
            </a:r>
            <a:endParaRPr sz="2400">
              <a:solidFill>
                <a:srgbClr val="FF0000"/>
              </a:solidFill>
              <a:latin typeface="Arial"/>
              <a:ea typeface="Arial"/>
              <a:cs typeface="Arial"/>
              <a:sym typeface="Arial"/>
            </a:endParaRPr>
          </a:p>
        </p:txBody>
      </p:sp>
      <p:sp>
        <p:nvSpPr>
          <p:cNvPr id="248" name="Google Shape;248;p36"/>
          <p:cNvSpPr txBox="1"/>
          <p:nvPr>
            <p:ph idx="1" type="body"/>
          </p:nvPr>
        </p:nvSpPr>
        <p:spPr>
          <a:xfrm>
            <a:off x="2400262" y="1448851"/>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Not all drinks are made the same! </a:t>
            </a:r>
            <a:endParaRPr sz="1200">
              <a:latin typeface="Arial"/>
              <a:ea typeface="Arial"/>
              <a:cs typeface="Arial"/>
              <a:sym typeface="Arial"/>
            </a:endParaRPr>
          </a:p>
          <a:p>
            <a:pPr indent="-304800" lvl="0" marL="914400" rtl="0" algn="l">
              <a:spcBef>
                <a:spcPts val="1600"/>
              </a:spcBef>
              <a:spcAft>
                <a:spcPts val="0"/>
              </a:spcAft>
              <a:buSzPts val="1200"/>
              <a:buFont typeface="Arial"/>
              <a:buChar char="●"/>
            </a:pPr>
            <a:r>
              <a:rPr lang="en" sz="1200">
                <a:latin typeface="Arial"/>
                <a:ea typeface="Arial"/>
                <a:cs typeface="Arial"/>
                <a:sym typeface="Arial"/>
              </a:rPr>
              <a:t>Some drinks will contain higher percentages of alcohol than others.</a:t>
            </a:r>
            <a:endParaRPr sz="1200">
              <a:latin typeface="Arial"/>
              <a:ea typeface="Arial"/>
              <a:cs typeface="Arial"/>
              <a:sym typeface="Arial"/>
            </a:endParaRPr>
          </a:p>
          <a:p>
            <a:pPr indent="0" lvl="0" marL="0" rtl="0" algn="l">
              <a:spcBef>
                <a:spcPts val="1600"/>
              </a:spcBef>
              <a:spcAft>
                <a:spcPts val="0"/>
              </a:spcAft>
              <a:buNone/>
            </a:pPr>
            <a:r>
              <a:rPr lang="en" sz="1200">
                <a:latin typeface="Arial"/>
                <a:ea typeface="Arial"/>
                <a:cs typeface="Arial"/>
                <a:sym typeface="Arial"/>
              </a:rPr>
              <a:t>Drinks can look deceiving! </a:t>
            </a:r>
            <a:endParaRPr sz="1200">
              <a:latin typeface="Arial"/>
              <a:ea typeface="Arial"/>
              <a:cs typeface="Arial"/>
              <a:sym typeface="Arial"/>
            </a:endParaRPr>
          </a:p>
          <a:p>
            <a:pPr indent="-304800" lvl="0" marL="914400" rtl="0" algn="l">
              <a:spcBef>
                <a:spcPts val="1600"/>
              </a:spcBef>
              <a:spcAft>
                <a:spcPts val="0"/>
              </a:spcAft>
              <a:buSzPts val="1200"/>
              <a:buFont typeface="Arial"/>
              <a:buChar char="●"/>
            </a:pPr>
            <a:r>
              <a:rPr lang="en" sz="1200">
                <a:latin typeface="Arial"/>
                <a:ea typeface="Arial"/>
                <a:cs typeface="Arial"/>
                <a:sym typeface="Arial"/>
              </a:rPr>
              <a:t>Just because a double shot looks smaller than a glass of beer doesn’t mean that it contains less alcohol.</a:t>
            </a:r>
            <a:endParaRPr sz="1200">
              <a:latin typeface="Arial"/>
              <a:ea typeface="Arial"/>
              <a:cs typeface="Arial"/>
              <a:sym typeface="Arial"/>
            </a:endParaRPr>
          </a:p>
          <a:p>
            <a:pPr indent="0" lvl="0" marL="0" rtl="0" algn="l">
              <a:spcBef>
                <a:spcPts val="1600"/>
              </a:spcBef>
              <a:spcAft>
                <a:spcPts val="1600"/>
              </a:spcAft>
              <a:buNone/>
            </a:pPr>
            <a:r>
              <a:rPr lang="en" sz="1200">
                <a:latin typeface="Arial"/>
                <a:ea typeface="Arial"/>
                <a:cs typeface="Arial"/>
                <a:sym typeface="Arial"/>
              </a:rPr>
              <a:t>When people don’t understand standard drink sizes or how to drink responsibly, it becomes easier to overdrink. </a:t>
            </a:r>
            <a:endParaRPr/>
          </a:p>
        </p:txBody>
      </p:sp>
      <p:sp>
        <p:nvSpPr>
          <p:cNvPr id="249" name="Google Shape;249;p3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0" name="Google Shape;250;p36"/>
          <p:cNvPicPr preferRelativeResize="0"/>
          <p:nvPr/>
        </p:nvPicPr>
        <p:blipFill>
          <a:blip r:embed="rId3">
            <a:alphaModFix/>
          </a:blip>
          <a:stretch>
            <a:fillRect/>
          </a:stretch>
        </p:blipFill>
        <p:spPr>
          <a:xfrm>
            <a:off x="176175" y="1211350"/>
            <a:ext cx="2095464" cy="314288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37"/>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Drinking on </a:t>
            </a:r>
            <a:r>
              <a:rPr lang="en" sz="2400">
                <a:solidFill>
                  <a:srgbClr val="FF0000"/>
                </a:solidFill>
                <a:latin typeface="Arial"/>
                <a:ea typeface="Arial"/>
                <a:cs typeface="Arial"/>
                <a:sym typeface="Arial"/>
              </a:rPr>
              <a:t>Campus</a:t>
            </a:r>
            <a:endParaRPr sz="2400">
              <a:solidFill>
                <a:srgbClr val="FF0000"/>
              </a:solidFill>
              <a:latin typeface="Arial"/>
              <a:ea typeface="Arial"/>
              <a:cs typeface="Arial"/>
              <a:sym typeface="Arial"/>
            </a:endParaRPr>
          </a:p>
        </p:txBody>
      </p:sp>
      <p:sp>
        <p:nvSpPr>
          <p:cNvPr id="256" name="Google Shape;256;p37"/>
          <p:cNvSpPr txBox="1"/>
          <p:nvPr>
            <p:ph idx="1" type="body"/>
          </p:nvPr>
        </p:nvSpPr>
        <p:spPr>
          <a:xfrm>
            <a:off x="2400250" y="1094450"/>
            <a:ext cx="6321600" cy="369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150">
                <a:latin typeface="Arial"/>
                <a:ea typeface="Arial"/>
                <a:cs typeface="Arial"/>
                <a:sym typeface="Arial"/>
              </a:rPr>
              <a:t>Many college campuses have eateries that sell alcohol on campus. Studies estimate that nearly </a:t>
            </a:r>
            <a:r>
              <a:rPr lang="en" sz="1150">
                <a:solidFill>
                  <a:srgbClr val="000000"/>
                </a:solidFill>
                <a:latin typeface="Arial"/>
                <a:ea typeface="Arial"/>
                <a:cs typeface="Arial"/>
                <a:sym typeface="Arial"/>
              </a:rPr>
              <a:t>70% of college students consume alcohol, but of those, 26% reported binge drinking only one time in the last two weeks, while 30% of all students have never had an alcoholic drink in their  life.</a:t>
            </a:r>
            <a:endParaRPr sz="1150">
              <a:solidFill>
                <a:srgbClr val="000000"/>
              </a:solidFill>
              <a:latin typeface="Arial"/>
              <a:ea typeface="Arial"/>
              <a:cs typeface="Arial"/>
              <a:sym typeface="Arial"/>
            </a:endParaRPr>
          </a:p>
          <a:p>
            <a:pPr indent="0" lvl="0" marL="0" rtl="0" algn="l">
              <a:spcBef>
                <a:spcPts val="1600"/>
              </a:spcBef>
              <a:spcAft>
                <a:spcPts val="0"/>
              </a:spcAft>
              <a:buNone/>
            </a:pPr>
            <a:r>
              <a:rPr lang="en" sz="1150">
                <a:latin typeface="Arial"/>
                <a:ea typeface="Arial"/>
                <a:cs typeface="Arial"/>
                <a:sym typeface="Arial"/>
              </a:rPr>
              <a:t>Campus events, sporting events, greek life activities, and </a:t>
            </a:r>
            <a:r>
              <a:rPr lang="en" sz="1150">
                <a:latin typeface="Arial"/>
                <a:ea typeface="Arial"/>
                <a:cs typeface="Arial"/>
                <a:sym typeface="Arial"/>
              </a:rPr>
              <a:t>having access to alcohol through on campus eateries </a:t>
            </a:r>
            <a:r>
              <a:rPr lang="en" sz="1150">
                <a:latin typeface="Arial"/>
                <a:ea typeface="Arial"/>
                <a:cs typeface="Arial"/>
                <a:sym typeface="Arial"/>
              </a:rPr>
              <a:t>may influence alcohol consumption. Visit your college website to find out more about your campus alcohol policy.</a:t>
            </a:r>
            <a:endParaRPr sz="1150">
              <a:latin typeface="Arial"/>
              <a:ea typeface="Arial"/>
              <a:cs typeface="Arial"/>
              <a:sym typeface="Arial"/>
            </a:endParaRPr>
          </a:p>
          <a:p>
            <a:pPr indent="0" lvl="0" marL="0" rtl="0" algn="l">
              <a:spcBef>
                <a:spcPts val="1600"/>
              </a:spcBef>
              <a:spcAft>
                <a:spcPts val="0"/>
              </a:spcAft>
              <a:buNone/>
            </a:pPr>
            <a:r>
              <a:rPr b="1" i="1" lang="en" sz="1150">
                <a:latin typeface="Arial"/>
                <a:ea typeface="Arial"/>
                <a:cs typeface="Arial"/>
                <a:sym typeface="Arial"/>
              </a:rPr>
              <a:t>However...</a:t>
            </a:r>
            <a:endParaRPr b="1" i="1" sz="1150">
              <a:latin typeface="Arial"/>
              <a:ea typeface="Arial"/>
              <a:cs typeface="Arial"/>
              <a:sym typeface="Arial"/>
            </a:endParaRPr>
          </a:p>
          <a:p>
            <a:pPr indent="0" lvl="0" marL="0" rtl="0" algn="l">
              <a:spcBef>
                <a:spcPts val="1600"/>
              </a:spcBef>
              <a:spcAft>
                <a:spcPts val="0"/>
              </a:spcAft>
              <a:buNone/>
            </a:pPr>
            <a:r>
              <a:rPr b="1" lang="en" sz="1150">
                <a:solidFill>
                  <a:srgbClr val="000000"/>
                </a:solidFill>
                <a:highlight>
                  <a:srgbClr val="FFFFFF"/>
                </a:highlight>
                <a:latin typeface="Arial"/>
                <a:ea typeface="Arial"/>
                <a:cs typeface="Arial"/>
                <a:sym typeface="Arial"/>
              </a:rPr>
              <a:t>Most college students are doing the right thing by avoiding binge drinking (65%), and avoiding impaired driving (80%), plus they are overwhelmingly using alternative transportation from trams to rideshare. If you see someone who isn’t, be a friend and speak up or take action. </a:t>
            </a:r>
            <a:endParaRPr b="1" sz="1150">
              <a:solidFill>
                <a:srgbClr val="000000"/>
              </a:solidFill>
              <a:highlight>
                <a:srgbClr val="FFFFFF"/>
              </a:highlight>
              <a:latin typeface="Arial"/>
              <a:ea typeface="Arial"/>
              <a:cs typeface="Arial"/>
              <a:sym typeface="Arial"/>
            </a:endParaRPr>
          </a:p>
          <a:p>
            <a:pPr indent="0" lvl="0" marL="0" rtl="0" algn="l">
              <a:spcBef>
                <a:spcPts val="1600"/>
              </a:spcBef>
              <a:spcAft>
                <a:spcPts val="0"/>
              </a:spcAft>
              <a:buNone/>
            </a:pPr>
            <a:r>
              <a:rPr b="1" lang="en" sz="1150">
                <a:solidFill>
                  <a:srgbClr val="DA2121"/>
                </a:solidFill>
                <a:highlight>
                  <a:srgbClr val="FFFFFF"/>
                </a:highlight>
                <a:latin typeface="Arial"/>
                <a:ea typeface="Arial"/>
                <a:cs typeface="Arial"/>
                <a:sym typeface="Arial"/>
              </a:rPr>
              <a:t>FRIENDS DON’T LET FRIENDS DRIVE DRUNK… DO YOU? ®</a:t>
            </a:r>
            <a:endParaRPr b="1" sz="1150">
              <a:solidFill>
                <a:srgbClr val="DA2121"/>
              </a:solidFill>
              <a:latin typeface="Arial"/>
              <a:ea typeface="Arial"/>
              <a:cs typeface="Arial"/>
              <a:sym typeface="Arial"/>
            </a:endParaRPr>
          </a:p>
          <a:p>
            <a:pPr indent="0" lvl="0" marL="0" rtl="0" algn="l">
              <a:spcBef>
                <a:spcPts val="1600"/>
              </a:spcBef>
              <a:spcAft>
                <a:spcPts val="1600"/>
              </a:spcAft>
              <a:buNone/>
            </a:pPr>
            <a:r>
              <a:t/>
            </a:r>
            <a:endParaRPr sz="1200">
              <a:latin typeface="Arial"/>
              <a:ea typeface="Arial"/>
              <a:cs typeface="Arial"/>
              <a:sym typeface="Arial"/>
            </a:endParaRPr>
          </a:p>
        </p:txBody>
      </p:sp>
      <p:sp>
        <p:nvSpPr>
          <p:cNvPr id="257" name="Google Shape;257;p3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8" name="Google Shape;258;p37"/>
          <p:cNvPicPr preferRelativeResize="0"/>
          <p:nvPr/>
        </p:nvPicPr>
        <p:blipFill>
          <a:blip r:embed="rId3">
            <a:alphaModFix/>
          </a:blip>
          <a:stretch>
            <a:fillRect/>
          </a:stretch>
        </p:blipFill>
        <p:spPr>
          <a:xfrm>
            <a:off x="176275" y="1211350"/>
            <a:ext cx="2095462" cy="3173607"/>
          </a:xfrm>
          <a:prstGeom prst="rect">
            <a:avLst/>
          </a:prstGeom>
          <a:noFill/>
          <a:ln>
            <a:noFill/>
          </a:ln>
        </p:spPr>
      </p:pic>
      <p:sp>
        <p:nvSpPr>
          <p:cNvPr id="259" name="Google Shape;259;p37"/>
          <p:cNvSpPr txBox="1"/>
          <p:nvPr/>
        </p:nvSpPr>
        <p:spPr>
          <a:xfrm>
            <a:off x="2400250" y="4793150"/>
            <a:ext cx="2780400" cy="28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900" u="sng">
                <a:solidFill>
                  <a:schemeClr val="hlink"/>
                </a:solidFill>
                <a:hlinkClick r:id="rId4"/>
              </a:rPr>
              <a:t>ACHA-NCHA III, Fall 2019 - Present</a:t>
            </a:r>
            <a:r>
              <a:rPr lang="en" sz="900">
                <a:solidFill>
                  <a:schemeClr val="dk2"/>
                </a:solidFill>
              </a:rPr>
              <a:t>. </a:t>
            </a:r>
            <a:endParaRPr sz="900">
              <a:solidFill>
                <a:schemeClr val="dk2"/>
              </a:solidFill>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3" name="Shape 263"/>
        <p:cNvGrpSpPr/>
        <p:nvPr/>
      </p:nvGrpSpPr>
      <p:grpSpPr>
        <a:xfrm>
          <a:off x="0" y="0"/>
          <a:ext cx="0" cy="0"/>
          <a:chOff x="0" y="0"/>
          <a:chExt cx="0" cy="0"/>
        </a:xfrm>
      </p:grpSpPr>
      <p:sp>
        <p:nvSpPr>
          <p:cNvPr id="264" name="Google Shape;264;p3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FF0000"/>
                </a:solidFill>
                <a:latin typeface="Arial"/>
                <a:ea typeface="Arial"/>
                <a:cs typeface="Arial"/>
                <a:sym typeface="Arial"/>
              </a:rPr>
              <a:t>House </a:t>
            </a:r>
            <a:r>
              <a:rPr lang="en" sz="2400">
                <a:solidFill>
                  <a:srgbClr val="000000"/>
                </a:solidFill>
                <a:latin typeface="Arial"/>
                <a:ea typeface="Arial"/>
                <a:cs typeface="Arial"/>
                <a:sym typeface="Arial"/>
              </a:rPr>
              <a:t>Parties</a:t>
            </a:r>
            <a:endParaRPr sz="2400">
              <a:solidFill>
                <a:srgbClr val="000000"/>
              </a:solidFill>
              <a:latin typeface="Arial"/>
              <a:ea typeface="Arial"/>
              <a:cs typeface="Arial"/>
              <a:sym typeface="Arial"/>
            </a:endParaRPr>
          </a:p>
        </p:txBody>
      </p:sp>
      <p:sp>
        <p:nvSpPr>
          <p:cNvPr id="265" name="Google Shape;265;p38"/>
          <p:cNvSpPr txBox="1"/>
          <p:nvPr>
            <p:ph idx="1" type="body"/>
          </p:nvPr>
        </p:nvSpPr>
        <p:spPr>
          <a:xfrm>
            <a:off x="2410100" y="1211350"/>
            <a:ext cx="6321600" cy="33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Social Host Ordinances are different in every county.</a:t>
            </a:r>
            <a:endParaRPr sz="1200">
              <a:latin typeface="Arial"/>
              <a:ea typeface="Arial"/>
              <a:cs typeface="Arial"/>
              <a:sym typeface="Arial"/>
            </a:endParaRPr>
          </a:p>
          <a:p>
            <a:pPr indent="0" lvl="0" marL="0" rtl="0" algn="l">
              <a:spcBef>
                <a:spcPts val="1600"/>
              </a:spcBef>
              <a:spcAft>
                <a:spcPts val="0"/>
              </a:spcAft>
              <a:buNone/>
            </a:pPr>
            <a:r>
              <a:rPr lang="en" sz="1200">
                <a:latin typeface="Arial"/>
                <a:ea typeface="Arial"/>
                <a:cs typeface="Arial"/>
                <a:sym typeface="Arial"/>
              </a:rPr>
              <a:t>In San Diego county, i</a:t>
            </a:r>
            <a:r>
              <a:rPr lang="en" sz="1200">
                <a:latin typeface="Arial"/>
                <a:ea typeface="Arial"/>
                <a:cs typeface="Arial"/>
                <a:sym typeface="Arial"/>
              </a:rPr>
              <a:t>f you are hosting a party on property owned, leased, or controlled by adults, in which you know minors are being provided alcohol, you are considered a “</a:t>
            </a:r>
            <a:r>
              <a:rPr b="1" lang="en" sz="1200">
                <a:solidFill>
                  <a:srgbClr val="FF0000"/>
                </a:solidFill>
                <a:latin typeface="Arial"/>
                <a:ea typeface="Arial"/>
                <a:cs typeface="Arial"/>
                <a:sym typeface="Arial"/>
              </a:rPr>
              <a:t>Social Host</a:t>
            </a:r>
            <a:r>
              <a:rPr lang="en" sz="1200">
                <a:latin typeface="Arial"/>
                <a:ea typeface="Arial"/>
                <a:cs typeface="Arial"/>
                <a:sym typeface="Arial"/>
              </a:rPr>
              <a:t>”.</a:t>
            </a:r>
            <a:endParaRPr sz="1200">
              <a:latin typeface="Arial"/>
              <a:ea typeface="Arial"/>
              <a:cs typeface="Arial"/>
              <a:sym typeface="Arial"/>
            </a:endParaRPr>
          </a:p>
          <a:p>
            <a:pPr indent="0" lvl="0" marL="0" rtl="0" algn="l">
              <a:spcBef>
                <a:spcPts val="1600"/>
              </a:spcBef>
              <a:spcAft>
                <a:spcPts val="0"/>
              </a:spcAft>
              <a:buNone/>
            </a:pPr>
            <a:r>
              <a:rPr lang="en" sz="1200">
                <a:latin typeface="Arial"/>
                <a:ea typeface="Arial"/>
                <a:cs typeface="Arial"/>
                <a:sym typeface="Arial"/>
              </a:rPr>
              <a:t>As a “Social Host”, it is your responsibility to verify the age of your guests, monitor minors, and have access control over alcohol being served to guests that are underage. Not only is this your responsibility, but it is </a:t>
            </a:r>
            <a:r>
              <a:rPr b="1" lang="en" sz="1200">
                <a:latin typeface="Arial"/>
                <a:ea typeface="Arial"/>
                <a:cs typeface="Arial"/>
                <a:sym typeface="Arial"/>
              </a:rPr>
              <a:t>required</a:t>
            </a:r>
            <a:r>
              <a:rPr lang="en" sz="1200">
                <a:latin typeface="Arial"/>
                <a:ea typeface="Arial"/>
                <a:cs typeface="Arial"/>
                <a:sym typeface="Arial"/>
              </a:rPr>
              <a:t>.</a:t>
            </a:r>
            <a:endParaRPr sz="1200">
              <a:latin typeface="Arial"/>
              <a:ea typeface="Arial"/>
              <a:cs typeface="Arial"/>
              <a:sym typeface="Arial"/>
            </a:endParaRPr>
          </a:p>
          <a:p>
            <a:pPr indent="0" lvl="0" marL="0" rtl="0" algn="l">
              <a:spcBef>
                <a:spcPts val="1600"/>
              </a:spcBef>
              <a:spcAft>
                <a:spcPts val="0"/>
              </a:spcAft>
              <a:buNone/>
            </a:pPr>
            <a:r>
              <a:rPr lang="en" sz="1200">
                <a:latin typeface="Arial"/>
                <a:ea typeface="Arial"/>
                <a:cs typeface="Arial"/>
                <a:sym typeface="Arial"/>
              </a:rPr>
              <a:t>If th</a:t>
            </a:r>
            <a:r>
              <a:rPr lang="en" sz="1200">
                <a:latin typeface="Arial"/>
                <a:ea typeface="Arial"/>
                <a:cs typeface="Arial"/>
                <a:sym typeface="Arial"/>
              </a:rPr>
              <a:t>ere is underage drinking, you will be held accountable and may face consequences such as:</a:t>
            </a:r>
            <a:endParaRPr sz="1200">
              <a:latin typeface="Arial"/>
              <a:ea typeface="Arial"/>
              <a:cs typeface="Arial"/>
              <a:sym typeface="Arial"/>
            </a:endParaRPr>
          </a:p>
          <a:p>
            <a:pPr indent="-304800" lvl="0" marL="457200" rtl="0" algn="l">
              <a:spcBef>
                <a:spcPts val="1600"/>
              </a:spcBef>
              <a:spcAft>
                <a:spcPts val="0"/>
              </a:spcAft>
              <a:buSzPts val="1200"/>
              <a:buFont typeface="Arial"/>
              <a:buChar char="●"/>
            </a:pPr>
            <a:r>
              <a:rPr lang="en" sz="1200">
                <a:latin typeface="Arial"/>
                <a:ea typeface="Arial"/>
                <a:cs typeface="Arial"/>
                <a:sym typeface="Arial"/>
              </a:rPr>
              <a:t>Being cited or arrested</a:t>
            </a:r>
            <a:endParaRPr sz="1200">
              <a:latin typeface="Arial"/>
              <a:ea typeface="Arial"/>
              <a:cs typeface="Arial"/>
              <a:sym typeface="Arial"/>
            </a:endParaRPr>
          </a:p>
          <a:p>
            <a:pPr indent="-304800" lvl="0" marL="457200" rtl="0" algn="l">
              <a:spcBef>
                <a:spcPts val="0"/>
              </a:spcBef>
              <a:spcAft>
                <a:spcPts val="0"/>
              </a:spcAft>
              <a:buSzPts val="1200"/>
              <a:buFont typeface="Arial"/>
              <a:buChar char="●"/>
            </a:pPr>
            <a:r>
              <a:rPr lang="en" sz="1200">
                <a:latin typeface="Arial"/>
                <a:ea typeface="Arial"/>
                <a:cs typeface="Arial"/>
                <a:sym typeface="Arial"/>
              </a:rPr>
              <a:t>Paying a fine of up to $1,000+</a:t>
            </a:r>
            <a:endParaRPr sz="1200">
              <a:latin typeface="Arial"/>
              <a:ea typeface="Arial"/>
              <a:cs typeface="Arial"/>
              <a:sym typeface="Arial"/>
            </a:endParaRPr>
          </a:p>
          <a:p>
            <a:pPr indent="-304800" lvl="0" marL="457200" rtl="0" algn="l">
              <a:spcBef>
                <a:spcPts val="0"/>
              </a:spcBef>
              <a:spcAft>
                <a:spcPts val="0"/>
              </a:spcAft>
              <a:buSzPts val="1200"/>
              <a:buFont typeface="Arial"/>
              <a:buChar char="●"/>
            </a:pPr>
            <a:r>
              <a:rPr lang="en" sz="1200">
                <a:latin typeface="Arial"/>
                <a:ea typeface="Arial"/>
                <a:cs typeface="Arial"/>
                <a:sym typeface="Arial"/>
              </a:rPr>
              <a:t>Serving up to six months in jail</a:t>
            </a:r>
            <a:endParaRPr sz="1200">
              <a:latin typeface="Arial"/>
              <a:ea typeface="Arial"/>
              <a:cs typeface="Arial"/>
              <a:sym typeface="Arial"/>
            </a:endParaRPr>
          </a:p>
        </p:txBody>
      </p:sp>
      <p:sp>
        <p:nvSpPr>
          <p:cNvPr id="266" name="Google Shape;266;p3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67" name="Google Shape;267;p38"/>
          <p:cNvPicPr preferRelativeResize="0"/>
          <p:nvPr/>
        </p:nvPicPr>
        <p:blipFill>
          <a:blip r:embed="rId3">
            <a:alphaModFix/>
          </a:blip>
          <a:stretch>
            <a:fillRect/>
          </a:stretch>
        </p:blipFill>
        <p:spPr>
          <a:xfrm>
            <a:off x="109625" y="1405688"/>
            <a:ext cx="2247851" cy="2332118"/>
          </a:xfrm>
          <a:prstGeom prst="rect">
            <a:avLst/>
          </a:prstGeom>
          <a:noFill/>
          <a:ln>
            <a:noFill/>
          </a:ln>
        </p:spPr>
      </p:pic>
      <p:sp>
        <p:nvSpPr>
          <p:cNvPr id="268" name="Google Shape;268;p38"/>
          <p:cNvSpPr txBox="1"/>
          <p:nvPr/>
        </p:nvSpPr>
        <p:spPr>
          <a:xfrm>
            <a:off x="2459450" y="4767950"/>
            <a:ext cx="2438100" cy="2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900" u="sng">
                <a:solidFill>
                  <a:schemeClr val="hlink"/>
                </a:solidFill>
                <a:hlinkClick r:id="rId4"/>
              </a:rPr>
              <a:t>https://www.sdsheriff.net/social-host/</a:t>
            </a:r>
            <a:endParaRPr sz="900">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2" name="Shape 272"/>
        <p:cNvGrpSpPr/>
        <p:nvPr/>
      </p:nvGrpSpPr>
      <p:grpSpPr>
        <a:xfrm>
          <a:off x="0" y="0"/>
          <a:ext cx="0" cy="0"/>
          <a:chOff x="0" y="0"/>
          <a:chExt cx="0" cy="0"/>
        </a:xfrm>
      </p:grpSpPr>
      <p:sp>
        <p:nvSpPr>
          <p:cNvPr id="273" name="Google Shape;273;p39"/>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Wrap Up</a:t>
            </a:r>
            <a:endParaRPr sz="2400">
              <a:latin typeface="Arial"/>
              <a:ea typeface="Arial"/>
              <a:cs typeface="Arial"/>
              <a:sym typeface="Arial"/>
            </a:endParaRPr>
          </a:p>
        </p:txBody>
      </p:sp>
      <p:sp>
        <p:nvSpPr>
          <p:cNvPr id="274" name="Google Shape;274;p39"/>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By completing this lesson, you should have an understanding of how alcohol gets absorbed into the body and what factors can influence the rate of absorption, what a standard drink size is in the U.S., what binge drinking and underage drinking is, campus alcohol policies, and what the Social Ordinance rule is.</a:t>
            </a:r>
            <a:endParaRPr sz="1200">
              <a:latin typeface="Arial"/>
              <a:ea typeface="Arial"/>
              <a:cs typeface="Arial"/>
              <a:sym typeface="Arial"/>
            </a:endParaRPr>
          </a:p>
          <a:p>
            <a:pPr indent="0" lvl="0" marL="0" rtl="0" algn="l">
              <a:spcBef>
                <a:spcPts val="1600"/>
              </a:spcBef>
              <a:spcAft>
                <a:spcPts val="1600"/>
              </a:spcAft>
              <a:buNone/>
            </a:pPr>
            <a:r>
              <a:rPr lang="en" sz="1200">
                <a:latin typeface="Arial"/>
                <a:ea typeface="Arial"/>
                <a:cs typeface="Arial"/>
                <a:sym typeface="Arial"/>
              </a:rPr>
              <a:t>Now that you have completed this lesson, head over to Lesson 2: Driving Under the Influence to learn about how getting a DUI will affect you.</a:t>
            </a:r>
            <a:endParaRPr sz="1200">
              <a:latin typeface="Arial"/>
              <a:ea typeface="Arial"/>
              <a:cs typeface="Arial"/>
              <a:sym typeface="Arial"/>
            </a:endParaRPr>
          </a:p>
        </p:txBody>
      </p:sp>
      <p:sp>
        <p:nvSpPr>
          <p:cNvPr id="275" name="Google Shape;275;p3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DA2121"/>
                </a:solidFill>
                <a:latin typeface="Arial"/>
                <a:ea typeface="Arial"/>
                <a:cs typeface="Arial"/>
                <a:sym typeface="Arial"/>
              </a:rPr>
              <a:t>Knowledge Check </a:t>
            </a:r>
            <a:endParaRPr sz="2400">
              <a:solidFill>
                <a:srgbClr val="DA2121"/>
              </a:solidFill>
              <a:latin typeface="Arial"/>
              <a:ea typeface="Arial"/>
              <a:cs typeface="Arial"/>
              <a:sym typeface="Arial"/>
            </a:endParaRPr>
          </a:p>
        </p:txBody>
      </p:sp>
      <p:sp>
        <p:nvSpPr>
          <p:cNvPr id="281" name="Google Shape;281;p40"/>
          <p:cNvSpPr txBox="1"/>
          <p:nvPr>
            <p:ph idx="1" type="body"/>
          </p:nvPr>
        </p:nvSpPr>
        <p:spPr>
          <a:xfrm>
            <a:off x="2400262" y="1165726"/>
            <a:ext cx="6321600" cy="30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Please click on the following link to test your knowledge on this lesson, </a:t>
            </a:r>
            <a:endParaRPr sz="1200">
              <a:latin typeface="Arial"/>
              <a:ea typeface="Arial"/>
              <a:cs typeface="Arial"/>
              <a:sym typeface="Arial"/>
            </a:endParaRPr>
          </a:p>
          <a:p>
            <a:pPr indent="0" lvl="0" marL="0" rtl="0" algn="l">
              <a:spcBef>
                <a:spcPts val="0"/>
              </a:spcBef>
              <a:spcAft>
                <a:spcPts val="0"/>
              </a:spcAft>
              <a:buNone/>
            </a:pPr>
            <a:r>
              <a:rPr lang="en" sz="1200">
                <a:latin typeface="Arial"/>
                <a:ea typeface="Arial"/>
                <a:cs typeface="Arial"/>
                <a:sym typeface="Arial"/>
              </a:rPr>
              <a:t>Alcohol Consumption.</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a:p>
            <a:pPr indent="0" lvl="0" marL="0" rtl="0" algn="l">
              <a:spcBef>
                <a:spcPts val="0"/>
              </a:spcBef>
              <a:spcAft>
                <a:spcPts val="0"/>
              </a:spcAft>
              <a:buNone/>
            </a:pPr>
            <a:r>
              <a:rPr lang="en" sz="1200">
                <a:latin typeface="Arial"/>
                <a:ea typeface="Arial"/>
                <a:cs typeface="Arial"/>
                <a:sym typeface="Arial"/>
              </a:rPr>
              <a:t>(Link will be placed here with survey questions. See attached Q/A document.)</a:t>
            </a:r>
            <a:endParaRPr sz="1200">
              <a:latin typeface="Arial"/>
              <a:ea typeface="Arial"/>
              <a:cs typeface="Arial"/>
              <a:sym typeface="Arial"/>
            </a:endParaRPr>
          </a:p>
          <a:p>
            <a:pPr indent="0" lvl="0" marL="0" rtl="0" algn="l">
              <a:spcBef>
                <a:spcPts val="0"/>
              </a:spcBef>
              <a:spcAft>
                <a:spcPts val="0"/>
              </a:spcAft>
              <a:buNone/>
            </a:pPr>
            <a:r>
              <a:t/>
            </a:r>
            <a:endParaRPr sz="1200">
              <a:latin typeface="Arial"/>
              <a:ea typeface="Arial"/>
              <a:cs typeface="Arial"/>
              <a:sym typeface="Arial"/>
            </a:endParaRPr>
          </a:p>
        </p:txBody>
      </p:sp>
      <p:sp>
        <p:nvSpPr>
          <p:cNvPr id="282" name="Google Shape;282;p4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6" name="Shape 286"/>
        <p:cNvGrpSpPr/>
        <p:nvPr/>
      </p:nvGrpSpPr>
      <p:grpSpPr>
        <a:xfrm>
          <a:off x="0" y="0"/>
          <a:ext cx="0" cy="0"/>
          <a:chOff x="0" y="0"/>
          <a:chExt cx="0" cy="0"/>
        </a:xfrm>
      </p:grpSpPr>
      <p:sp>
        <p:nvSpPr>
          <p:cNvPr id="287" name="Google Shape;287;p41"/>
          <p:cNvSpPr txBox="1"/>
          <p:nvPr>
            <p:ph type="title"/>
          </p:nvPr>
        </p:nvSpPr>
        <p:spPr>
          <a:xfrm>
            <a:off x="319500" y="936600"/>
            <a:ext cx="40524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Arial"/>
                <a:ea typeface="Arial"/>
                <a:cs typeface="Arial"/>
                <a:sym typeface="Arial"/>
              </a:rPr>
              <a:t>For More Information</a:t>
            </a:r>
            <a:endParaRPr sz="3000">
              <a:solidFill>
                <a:srgbClr val="000000"/>
              </a:solidFill>
              <a:latin typeface="Arial"/>
              <a:ea typeface="Arial"/>
              <a:cs typeface="Arial"/>
              <a:sym typeface="Arial"/>
            </a:endParaRPr>
          </a:p>
        </p:txBody>
      </p:sp>
      <p:sp>
        <p:nvSpPr>
          <p:cNvPr id="288" name="Google Shape;288;p4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9" name="Google Shape;289;p41"/>
          <p:cNvSpPr txBox="1"/>
          <p:nvPr>
            <p:ph idx="1" type="body"/>
          </p:nvPr>
        </p:nvSpPr>
        <p:spPr>
          <a:xfrm>
            <a:off x="319500" y="1846800"/>
            <a:ext cx="7974300" cy="2806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1800">
                <a:solidFill>
                  <a:srgbClr val="000000"/>
                </a:solidFill>
                <a:latin typeface="Arial"/>
                <a:ea typeface="Arial"/>
                <a:cs typeface="Arial"/>
                <a:sym typeface="Arial"/>
              </a:rPr>
              <a:t>Please contact:</a:t>
            </a:r>
            <a:endParaRPr b="1" sz="18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8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800">
                <a:solidFill>
                  <a:srgbClr val="000000"/>
                </a:solidFill>
                <a:latin typeface="Arial"/>
                <a:ea typeface="Arial"/>
                <a:cs typeface="Arial"/>
                <a:sym typeface="Arial"/>
              </a:rPr>
              <a:t>(SoCal) Marian Novak: marian@radd.org</a:t>
            </a:r>
            <a:endParaRPr b="1" sz="18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8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800">
                <a:solidFill>
                  <a:srgbClr val="000000"/>
                </a:solidFill>
                <a:latin typeface="Arial"/>
                <a:ea typeface="Arial"/>
                <a:cs typeface="Arial"/>
                <a:sym typeface="Arial"/>
              </a:rPr>
              <a:t>(NorCal) Lindsey Peters: lindsey.peters@radd.org</a:t>
            </a:r>
            <a:endParaRPr b="1" sz="18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t/>
            </a:r>
            <a:endParaRPr b="1" sz="1800">
              <a:solidFill>
                <a:srgbClr val="000000"/>
              </a:solidFill>
              <a:latin typeface="Arial"/>
              <a:ea typeface="Arial"/>
              <a:cs typeface="Arial"/>
              <a:sym typeface="Arial"/>
            </a:endParaRPr>
          </a:p>
          <a:p>
            <a:pPr indent="0" lvl="0" marL="0" rtl="0" algn="l">
              <a:lnSpc>
                <a:spcPct val="100000"/>
              </a:lnSpc>
              <a:spcBef>
                <a:spcPts val="0"/>
              </a:spcBef>
              <a:spcAft>
                <a:spcPts val="0"/>
              </a:spcAft>
              <a:buNone/>
            </a:pPr>
            <a:r>
              <a:rPr b="1" lang="en" sz="1800">
                <a:solidFill>
                  <a:srgbClr val="000000"/>
                </a:solidFill>
                <a:latin typeface="Arial"/>
                <a:ea typeface="Arial"/>
                <a:cs typeface="Arial"/>
                <a:sym typeface="Arial"/>
              </a:rPr>
              <a:t>Or visit </a:t>
            </a:r>
            <a:r>
              <a:rPr b="1" lang="en" sz="1800">
                <a:solidFill>
                  <a:srgbClr val="DA2121"/>
                </a:solidFill>
                <a:latin typeface="Arial"/>
                <a:ea typeface="Arial"/>
                <a:cs typeface="Arial"/>
                <a:sym typeface="Arial"/>
              </a:rPr>
              <a:t>www.RADD.org</a:t>
            </a:r>
            <a:endParaRPr b="1" sz="1800">
              <a:solidFill>
                <a:srgbClr val="DA212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5"/>
          <p:cNvSpPr txBox="1"/>
          <p:nvPr>
            <p:ph idx="1" type="body"/>
          </p:nvPr>
        </p:nvSpPr>
        <p:spPr>
          <a:xfrm>
            <a:off x="2528850" y="1918050"/>
            <a:ext cx="6097800" cy="13074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1600">
                <a:highlight>
                  <a:schemeClr val="lt1"/>
                </a:highlight>
                <a:latin typeface="Arial"/>
                <a:ea typeface="Arial"/>
                <a:cs typeface="Arial"/>
                <a:sym typeface="Arial"/>
              </a:rPr>
              <a:t>RADD®  is a 501 c3 nonprofit, funded in California by the </a:t>
            </a:r>
            <a:r>
              <a:rPr b="1" lang="en" sz="1600">
                <a:solidFill>
                  <a:srgbClr val="FF0000"/>
                </a:solidFill>
                <a:highlight>
                  <a:schemeClr val="lt1"/>
                </a:highlight>
                <a:latin typeface="Arial"/>
                <a:ea typeface="Arial"/>
                <a:cs typeface="Arial"/>
                <a:sym typeface="Arial"/>
              </a:rPr>
              <a:t>California Office of Traffic Safety</a:t>
            </a:r>
            <a:r>
              <a:rPr lang="en" sz="1600">
                <a:highlight>
                  <a:schemeClr val="lt1"/>
                </a:highlight>
                <a:latin typeface="Arial"/>
                <a:ea typeface="Arial"/>
                <a:cs typeface="Arial"/>
                <a:sym typeface="Arial"/>
              </a:rPr>
              <a:t> (OTS). We implement education and DUI prevention strategies by traveling over 50,000 miles a year to 40+ college campuses throughout California!</a:t>
            </a:r>
            <a:endParaRPr sz="1600">
              <a:highlight>
                <a:schemeClr val="lt1"/>
              </a:highlight>
              <a:latin typeface="Arial"/>
              <a:ea typeface="Arial"/>
              <a:cs typeface="Arial"/>
              <a:sym typeface="Arial"/>
            </a:endParaRPr>
          </a:p>
          <a:p>
            <a:pPr indent="0" lvl="0" marL="0" rtl="0" algn="ctr">
              <a:lnSpc>
                <a:spcPct val="100000"/>
              </a:lnSpc>
              <a:spcBef>
                <a:spcPts val="0"/>
              </a:spcBef>
              <a:spcAft>
                <a:spcPts val="0"/>
              </a:spcAft>
              <a:buNone/>
            </a:pPr>
            <a:r>
              <a:t/>
            </a:r>
            <a:endParaRPr>
              <a:highlight>
                <a:schemeClr val="lt1"/>
              </a:highlight>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a:highlight>
                <a:schemeClr val="lt1"/>
              </a:highlight>
              <a:latin typeface="Arial"/>
              <a:ea typeface="Arial"/>
              <a:cs typeface="Arial"/>
              <a:sym typeface="Arial"/>
            </a:endParaRPr>
          </a:p>
        </p:txBody>
      </p:sp>
      <p:pic>
        <p:nvPicPr>
          <p:cNvPr id="88" name="Google Shape;88;p15"/>
          <p:cNvPicPr preferRelativeResize="0"/>
          <p:nvPr/>
        </p:nvPicPr>
        <p:blipFill>
          <a:blip r:embed="rId3">
            <a:alphaModFix/>
          </a:blip>
          <a:stretch>
            <a:fillRect/>
          </a:stretch>
        </p:blipFill>
        <p:spPr>
          <a:xfrm>
            <a:off x="163100" y="1174788"/>
            <a:ext cx="2095451" cy="2793934"/>
          </a:xfrm>
          <a:prstGeom prst="rect">
            <a:avLst/>
          </a:prstGeom>
          <a:noFill/>
          <a:ln>
            <a:noFill/>
          </a:ln>
        </p:spPr>
      </p:pic>
      <p:sp>
        <p:nvSpPr>
          <p:cNvPr id="89" name="Google Shape;89;p15"/>
          <p:cNvSpPr txBox="1"/>
          <p:nvPr/>
        </p:nvSpPr>
        <p:spPr>
          <a:xfrm>
            <a:off x="163100" y="3968725"/>
            <a:ext cx="2162100" cy="63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RADD at UCSD’s Triton Fest event, “Under the Influencer with Josh Peck”. </a:t>
            </a:r>
            <a:endParaRPr sz="1000"/>
          </a:p>
        </p:txBody>
      </p:sp>
      <p:sp>
        <p:nvSpPr>
          <p:cNvPr id="90" name="Google Shape;90;p1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95" name="Google Shape;295;p42"/>
          <p:cNvSpPr txBox="1"/>
          <p:nvPr>
            <p:ph idx="1" type="body"/>
          </p:nvPr>
        </p:nvSpPr>
        <p:spPr>
          <a:xfrm>
            <a:off x="377692" y="2374950"/>
            <a:ext cx="83886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Arial"/>
                <a:ea typeface="Arial"/>
                <a:cs typeface="Arial"/>
                <a:sym typeface="Arial"/>
              </a:rPr>
              <a:t>Funding for this program was provided by a grant from the California Office of Traffic Safety, </a:t>
            </a:r>
            <a:endParaRPr sz="1200">
              <a:latin typeface="Arial"/>
              <a:ea typeface="Arial"/>
              <a:cs typeface="Arial"/>
              <a:sym typeface="Arial"/>
            </a:endParaRPr>
          </a:p>
          <a:p>
            <a:pPr indent="0" lvl="0" marL="0" rtl="0" algn="ctr">
              <a:spcBef>
                <a:spcPts val="0"/>
              </a:spcBef>
              <a:spcAft>
                <a:spcPts val="0"/>
              </a:spcAft>
              <a:buNone/>
            </a:pPr>
            <a:r>
              <a:rPr lang="en" sz="1200">
                <a:latin typeface="Arial"/>
                <a:ea typeface="Arial"/>
                <a:cs typeface="Arial"/>
                <a:sym typeface="Arial"/>
              </a:rPr>
              <a:t>through the National Highway Traffic Safety Administration.</a:t>
            </a:r>
            <a:endParaRPr sz="1200">
              <a:latin typeface="Arial"/>
              <a:ea typeface="Arial"/>
              <a:cs typeface="Arial"/>
              <a:sym typeface="Arial"/>
            </a:endParaRPr>
          </a:p>
        </p:txBody>
      </p:sp>
      <p:grpSp>
        <p:nvGrpSpPr>
          <p:cNvPr id="296" name="Google Shape;296;p42"/>
          <p:cNvGrpSpPr/>
          <p:nvPr/>
        </p:nvGrpSpPr>
        <p:grpSpPr>
          <a:xfrm>
            <a:off x="3506088" y="2979475"/>
            <a:ext cx="2131837" cy="654275"/>
            <a:chOff x="3201500" y="3083075"/>
            <a:chExt cx="2131837" cy="654275"/>
          </a:xfrm>
        </p:grpSpPr>
        <p:pic>
          <p:nvPicPr>
            <p:cNvPr id="297" name="Google Shape;297;p42"/>
            <p:cNvPicPr preferRelativeResize="0"/>
            <p:nvPr/>
          </p:nvPicPr>
          <p:blipFill>
            <a:blip r:embed="rId3">
              <a:alphaModFix/>
            </a:blip>
            <a:stretch>
              <a:fillRect/>
            </a:stretch>
          </p:blipFill>
          <p:spPr>
            <a:xfrm>
              <a:off x="3201500" y="3083075"/>
              <a:ext cx="1217250" cy="654275"/>
            </a:xfrm>
            <a:prstGeom prst="rect">
              <a:avLst/>
            </a:prstGeom>
            <a:noFill/>
            <a:ln>
              <a:noFill/>
            </a:ln>
          </p:spPr>
        </p:pic>
        <p:pic>
          <p:nvPicPr>
            <p:cNvPr id="298" name="Google Shape;298;p42"/>
            <p:cNvPicPr preferRelativeResize="0"/>
            <p:nvPr/>
          </p:nvPicPr>
          <p:blipFill>
            <a:blip r:embed="rId4">
              <a:alphaModFix/>
            </a:blip>
            <a:stretch>
              <a:fillRect/>
            </a:stretch>
          </p:blipFill>
          <p:spPr>
            <a:xfrm>
              <a:off x="4533600" y="3083075"/>
              <a:ext cx="799737" cy="654275"/>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4" name="Shape 94"/>
        <p:cNvGrpSpPr/>
        <p:nvPr/>
      </p:nvGrpSpPr>
      <p:grpSpPr>
        <a:xfrm>
          <a:off x="0" y="0"/>
          <a:ext cx="0" cy="0"/>
          <a:chOff x="0" y="0"/>
          <a:chExt cx="0" cy="0"/>
        </a:xfrm>
      </p:grpSpPr>
      <p:sp>
        <p:nvSpPr>
          <p:cNvPr id="95" name="Google Shape;95;p1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6" name="Google Shape;96;p16"/>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DA2121"/>
                </a:solidFill>
                <a:latin typeface="Arial"/>
                <a:ea typeface="Arial"/>
                <a:cs typeface="Arial"/>
                <a:sym typeface="Arial"/>
              </a:rPr>
              <a:t>Overview and Learning Objectives</a:t>
            </a:r>
            <a:endParaRPr sz="2400">
              <a:solidFill>
                <a:srgbClr val="DA2121"/>
              </a:solidFill>
              <a:latin typeface="Arial"/>
              <a:ea typeface="Arial"/>
              <a:cs typeface="Arial"/>
              <a:sym typeface="Arial"/>
            </a:endParaRPr>
          </a:p>
        </p:txBody>
      </p:sp>
      <p:sp>
        <p:nvSpPr>
          <p:cNvPr id="97" name="Google Shape;97;p16"/>
          <p:cNvSpPr txBox="1"/>
          <p:nvPr>
            <p:ph idx="1" type="body"/>
          </p:nvPr>
        </p:nvSpPr>
        <p:spPr>
          <a:xfrm>
            <a:off x="2400250" y="1211350"/>
            <a:ext cx="6321600" cy="319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highlight>
                  <a:schemeClr val="lt1"/>
                </a:highlight>
                <a:latin typeface="Arial"/>
                <a:ea typeface="Arial"/>
                <a:cs typeface="Arial"/>
                <a:sym typeface="Arial"/>
              </a:rPr>
              <a:t>In this lesson, we will go over alcohol consumption, which will include:</a:t>
            </a:r>
            <a:endParaRPr sz="1200">
              <a:highlight>
                <a:schemeClr val="lt1"/>
              </a:highlight>
              <a:latin typeface="Arial"/>
              <a:ea typeface="Arial"/>
              <a:cs typeface="Arial"/>
              <a:sym typeface="Arial"/>
            </a:endParaRPr>
          </a:p>
          <a:p>
            <a:pPr indent="-304800" lvl="0" marL="457200" rtl="0" algn="l">
              <a:spcBef>
                <a:spcPts val="1600"/>
              </a:spcBef>
              <a:spcAft>
                <a:spcPts val="0"/>
              </a:spcAft>
              <a:buSzPts val="1200"/>
              <a:buFont typeface="Arial"/>
              <a:buChar char="●"/>
            </a:pPr>
            <a:r>
              <a:rPr lang="en" sz="1200">
                <a:highlight>
                  <a:schemeClr val="lt1"/>
                </a:highlight>
                <a:latin typeface="Arial"/>
                <a:ea typeface="Arial"/>
                <a:cs typeface="Arial"/>
                <a:sym typeface="Arial"/>
              </a:rPr>
              <a:t>Alcohol absorption</a:t>
            </a:r>
            <a:endParaRPr sz="1200">
              <a:highlight>
                <a:schemeClr val="lt1"/>
              </a:highlight>
              <a:latin typeface="Arial"/>
              <a:ea typeface="Arial"/>
              <a:cs typeface="Arial"/>
              <a:sym typeface="Arial"/>
            </a:endParaRPr>
          </a:p>
          <a:p>
            <a:pPr indent="-304800" lvl="0" marL="457200" rtl="0" algn="l">
              <a:spcBef>
                <a:spcPts val="0"/>
              </a:spcBef>
              <a:spcAft>
                <a:spcPts val="0"/>
              </a:spcAft>
              <a:buSzPts val="1200"/>
              <a:buFont typeface="Arial"/>
              <a:buChar char="●"/>
            </a:pPr>
            <a:r>
              <a:rPr lang="en" sz="1200">
                <a:highlight>
                  <a:schemeClr val="lt1"/>
                </a:highlight>
                <a:latin typeface="Arial"/>
                <a:ea typeface="Arial"/>
                <a:cs typeface="Arial"/>
                <a:sym typeface="Arial"/>
              </a:rPr>
              <a:t>What’s in a drink</a:t>
            </a:r>
            <a:endParaRPr sz="1200">
              <a:highlight>
                <a:schemeClr val="lt1"/>
              </a:highlight>
              <a:latin typeface="Arial"/>
              <a:ea typeface="Arial"/>
              <a:cs typeface="Arial"/>
              <a:sym typeface="Arial"/>
            </a:endParaRPr>
          </a:p>
          <a:p>
            <a:pPr indent="-304800" lvl="0" marL="457200" rtl="0" algn="l">
              <a:spcBef>
                <a:spcPts val="0"/>
              </a:spcBef>
              <a:spcAft>
                <a:spcPts val="0"/>
              </a:spcAft>
              <a:buSzPts val="1200"/>
              <a:buFont typeface="Arial"/>
              <a:buChar char="●"/>
            </a:pPr>
            <a:r>
              <a:rPr lang="en" sz="1200">
                <a:highlight>
                  <a:schemeClr val="lt1"/>
                </a:highlight>
                <a:latin typeface="Arial"/>
                <a:ea typeface="Arial"/>
                <a:cs typeface="Arial"/>
                <a:sym typeface="Arial"/>
              </a:rPr>
              <a:t>Underage drinking</a:t>
            </a:r>
            <a:endParaRPr sz="1200">
              <a:highlight>
                <a:schemeClr val="lt1"/>
              </a:highlight>
              <a:latin typeface="Arial"/>
              <a:ea typeface="Arial"/>
              <a:cs typeface="Arial"/>
              <a:sym typeface="Arial"/>
            </a:endParaRPr>
          </a:p>
          <a:p>
            <a:pPr indent="-304800" lvl="0" marL="457200" rtl="0" algn="l">
              <a:spcBef>
                <a:spcPts val="0"/>
              </a:spcBef>
              <a:spcAft>
                <a:spcPts val="0"/>
              </a:spcAft>
              <a:buSzPts val="1200"/>
              <a:buFont typeface="Arial"/>
              <a:buChar char="●"/>
            </a:pPr>
            <a:r>
              <a:rPr lang="en" sz="1200">
                <a:highlight>
                  <a:schemeClr val="lt1"/>
                </a:highlight>
                <a:latin typeface="Arial"/>
                <a:ea typeface="Arial"/>
                <a:cs typeface="Arial"/>
                <a:sym typeface="Arial"/>
              </a:rPr>
              <a:t>Binge drinking</a:t>
            </a:r>
            <a:endParaRPr sz="1200">
              <a:highlight>
                <a:schemeClr val="lt1"/>
              </a:highlight>
              <a:latin typeface="Arial"/>
              <a:ea typeface="Arial"/>
              <a:cs typeface="Arial"/>
              <a:sym typeface="Arial"/>
            </a:endParaRPr>
          </a:p>
          <a:p>
            <a:pPr indent="-304800" lvl="0" marL="457200" rtl="0" algn="l">
              <a:spcBef>
                <a:spcPts val="0"/>
              </a:spcBef>
              <a:spcAft>
                <a:spcPts val="0"/>
              </a:spcAft>
              <a:buSzPts val="1200"/>
              <a:buFont typeface="Arial"/>
              <a:buChar char="●"/>
            </a:pPr>
            <a:r>
              <a:rPr lang="en" sz="1200">
                <a:highlight>
                  <a:schemeClr val="lt1"/>
                </a:highlight>
                <a:latin typeface="Arial"/>
                <a:ea typeface="Arial"/>
                <a:cs typeface="Arial"/>
                <a:sym typeface="Arial"/>
              </a:rPr>
              <a:t>Drinking on campus</a:t>
            </a:r>
            <a:endParaRPr sz="1200">
              <a:highlight>
                <a:schemeClr val="lt1"/>
              </a:highlight>
              <a:latin typeface="Arial"/>
              <a:ea typeface="Arial"/>
              <a:cs typeface="Arial"/>
              <a:sym typeface="Arial"/>
            </a:endParaRPr>
          </a:p>
          <a:p>
            <a:pPr indent="-304800" lvl="0" marL="457200" rtl="0" algn="l">
              <a:spcBef>
                <a:spcPts val="0"/>
              </a:spcBef>
              <a:spcAft>
                <a:spcPts val="0"/>
              </a:spcAft>
              <a:buSzPts val="1200"/>
              <a:buFont typeface="Arial"/>
              <a:buChar char="●"/>
            </a:pPr>
            <a:r>
              <a:rPr lang="en" sz="1200">
                <a:highlight>
                  <a:schemeClr val="lt1"/>
                </a:highlight>
                <a:latin typeface="Arial"/>
                <a:ea typeface="Arial"/>
                <a:cs typeface="Arial"/>
                <a:sym typeface="Arial"/>
              </a:rPr>
              <a:t>House parties - Social Host Ordinance</a:t>
            </a:r>
            <a:endParaRPr b="1" sz="1200">
              <a:solidFill>
                <a:srgbClr val="DA2121"/>
              </a:solidFill>
              <a:latin typeface="Arial"/>
              <a:ea typeface="Arial"/>
              <a:cs typeface="Arial"/>
              <a:sym typeface="Arial"/>
            </a:endParaRPr>
          </a:p>
          <a:p>
            <a:pPr indent="0" lvl="0" marL="0" rtl="0" algn="l">
              <a:spcBef>
                <a:spcPts val="1600"/>
              </a:spcBef>
              <a:spcAft>
                <a:spcPts val="0"/>
              </a:spcAft>
              <a:buNone/>
            </a:pPr>
            <a:r>
              <a:rPr b="1" lang="en" sz="1200">
                <a:solidFill>
                  <a:srgbClr val="DA2121"/>
                </a:solidFill>
                <a:latin typeface="Arial"/>
                <a:ea typeface="Arial"/>
                <a:cs typeface="Arial"/>
                <a:sym typeface="Arial"/>
              </a:rPr>
              <a:t>What is the purpose of this lesson?</a:t>
            </a:r>
            <a:endParaRPr b="1" sz="1200">
              <a:solidFill>
                <a:srgbClr val="DA2121"/>
              </a:solidFill>
              <a:latin typeface="Arial"/>
              <a:ea typeface="Arial"/>
              <a:cs typeface="Arial"/>
              <a:sym typeface="Arial"/>
            </a:endParaRPr>
          </a:p>
          <a:p>
            <a:pPr indent="0" lvl="0" marL="0" rtl="0" algn="l">
              <a:spcBef>
                <a:spcPts val="1600"/>
              </a:spcBef>
              <a:spcAft>
                <a:spcPts val="1600"/>
              </a:spcAft>
              <a:buNone/>
            </a:pPr>
            <a:r>
              <a:rPr lang="en" sz="1200">
                <a:solidFill>
                  <a:srgbClr val="000000"/>
                </a:solidFill>
                <a:latin typeface="Arial"/>
                <a:ea typeface="Arial"/>
                <a:cs typeface="Arial"/>
                <a:sym typeface="Arial"/>
              </a:rPr>
              <a:t>The purpose of this lesson is </a:t>
            </a:r>
            <a:r>
              <a:rPr lang="en" sz="1200">
                <a:latin typeface="Arial"/>
                <a:ea typeface="Arial"/>
                <a:cs typeface="Arial"/>
                <a:sym typeface="Arial"/>
              </a:rPr>
              <a:t>t</a:t>
            </a:r>
            <a:r>
              <a:rPr lang="en" sz="1200">
                <a:latin typeface="Arial"/>
                <a:ea typeface="Arial"/>
                <a:cs typeface="Arial"/>
                <a:sym typeface="Arial"/>
              </a:rPr>
              <a:t>o teach young adults how to understand alcohol absorption, how to recognize standard drink sizes and why it is important, and to provide education on the following alcohol consumption issues: underage drinking, binge drinking, drinking on campus, and drinking at house parties.</a:t>
            </a:r>
            <a:endParaRPr b="1" sz="1200">
              <a:solidFill>
                <a:srgbClr val="DA212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A2121"/>
        </a:solidFill>
      </p:bgPr>
    </p:bg>
    <p:spTree>
      <p:nvGrpSpPr>
        <p:cNvPr id="101" name="Shape 101"/>
        <p:cNvGrpSpPr/>
        <p:nvPr/>
      </p:nvGrpSpPr>
      <p:grpSpPr>
        <a:xfrm>
          <a:off x="0" y="0"/>
          <a:ext cx="0" cy="0"/>
          <a:chOff x="0" y="0"/>
          <a:chExt cx="0" cy="0"/>
        </a:xfrm>
      </p:grpSpPr>
      <p:sp>
        <p:nvSpPr>
          <p:cNvPr id="102" name="Google Shape;102;p17"/>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solidFill>
                  <a:srgbClr val="000000"/>
                </a:solidFill>
                <a:highlight>
                  <a:srgbClr val="FFFFFF"/>
                </a:highlight>
                <a:latin typeface="Arial"/>
                <a:ea typeface="Arial"/>
                <a:cs typeface="Arial"/>
                <a:sym typeface="Arial"/>
              </a:rPr>
              <a:t>Alcohol Absorption</a:t>
            </a:r>
            <a:endParaRPr sz="3000">
              <a:solidFill>
                <a:srgbClr val="000000"/>
              </a:solidFill>
              <a:highlight>
                <a:srgbClr val="FFFFFF"/>
              </a:highlight>
              <a:latin typeface="Arial"/>
              <a:ea typeface="Arial"/>
              <a:cs typeface="Arial"/>
              <a:sym typeface="Arial"/>
            </a:endParaRPr>
          </a:p>
        </p:txBody>
      </p:sp>
      <p:sp>
        <p:nvSpPr>
          <p:cNvPr id="103" name="Google Shape;103;p1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8"/>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Alcohol and the </a:t>
            </a:r>
            <a:r>
              <a:rPr lang="en" sz="2400">
                <a:solidFill>
                  <a:srgbClr val="FF0000"/>
                </a:solidFill>
                <a:latin typeface="Arial"/>
                <a:ea typeface="Arial"/>
                <a:cs typeface="Arial"/>
                <a:sym typeface="Arial"/>
              </a:rPr>
              <a:t>Body</a:t>
            </a:r>
            <a:endParaRPr sz="2400">
              <a:solidFill>
                <a:srgbClr val="FF0000"/>
              </a:solidFill>
              <a:latin typeface="Arial"/>
              <a:ea typeface="Arial"/>
              <a:cs typeface="Arial"/>
              <a:sym typeface="Arial"/>
            </a:endParaRPr>
          </a:p>
        </p:txBody>
      </p:sp>
      <p:sp>
        <p:nvSpPr>
          <p:cNvPr id="109" name="Google Shape;109;p18"/>
          <p:cNvSpPr txBox="1"/>
          <p:nvPr>
            <p:ph idx="1" type="body"/>
          </p:nvPr>
        </p:nvSpPr>
        <p:spPr>
          <a:xfrm>
            <a:off x="2400250" y="1256700"/>
            <a:ext cx="6321600" cy="338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Arial"/>
                <a:ea typeface="Arial"/>
                <a:cs typeface="Arial"/>
                <a:sym typeface="Arial"/>
              </a:rPr>
              <a:t>When consumed, alcohol makes its way to the stomach and small intestines where it becomes absorbed into the bloodstream and metabolized (broken down) by the liver.</a:t>
            </a:r>
            <a:endParaRPr sz="1200">
              <a:latin typeface="Arial"/>
              <a:ea typeface="Arial"/>
              <a:cs typeface="Arial"/>
              <a:sym typeface="Arial"/>
            </a:endParaRPr>
          </a:p>
          <a:p>
            <a:pPr indent="0" lvl="0" marL="0" rtl="0" algn="l">
              <a:spcBef>
                <a:spcPts val="1600"/>
              </a:spcBef>
              <a:spcAft>
                <a:spcPts val="0"/>
              </a:spcAft>
              <a:buNone/>
            </a:pPr>
            <a:r>
              <a:rPr lang="en" sz="1200">
                <a:latin typeface="Arial"/>
                <a:ea typeface="Arial"/>
                <a:cs typeface="Arial"/>
                <a:sym typeface="Arial"/>
              </a:rPr>
              <a:t>Because alcohol does not have a use for the body, alcohol does not get stored. Alcohol will then remain in body water until eliminated, which is the responsibility of the liver.</a:t>
            </a:r>
            <a:endParaRPr sz="1200">
              <a:latin typeface="Arial"/>
              <a:ea typeface="Arial"/>
              <a:cs typeface="Arial"/>
              <a:sym typeface="Arial"/>
            </a:endParaRPr>
          </a:p>
          <a:p>
            <a:pPr indent="0" lvl="0" marL="0" rtl="0" algn="l">
              <a:spcBef>
                <a:spcPts val="1600"/>
              </a:spcBef>
              <a:spcAft>
                <a:spcPts val="0"/>
              </a:spcAft>
              <a:buClr>
                <a:schemeClr val="dk2"/>
              </a:buClr>
              <a:buSzPts val="1100"/>
              <a:buFont typeface="Arial"/>
              <a:buNone/>
            </a:pPr>
            <a:r>
              <a:rPr lang="en" sz="1200">
                <a:latin typeface="Arial"/>
                <a:ea typeface="Arial"/>
                <a:cs typeface="Arial"/>
                <a:sym typeface="Arial"/>
              </a:rPr>
              <a:t>The rate in which alcohol gets absorbed into the bloodstream depends on several factors. For some people, alcohol gets absorbed faster than others, which causes them to feel the effects of alcohol sooner.</a:t>
            </a:r>
            <a:endParaRPr sz="1200">
              <a:latin typeface="Arial"/>
              <a:ea typeface="Arial"/>
              <a:cs typeface="Arial"/>
              <a:sym typeface="Arial"/>
            </a:endParaRPr>
          </a:p>
          <a:p>
            <a:pPr indent="0" lvl="0" marL="0" rtl="0" algn="l">
              <a:spcBef>
                <a:spcPts val="1600"/>
              </a:spcBef>
              <a:spcAft>
                <a:spcPts val="0"/>
              </a:spcAft>
              <a:buClr>
                <a:schemeClr val="dk2"/>
              </a:buClr>
              <a:buSzPts val="1100"/>
              <a:buFont typeface="Arial"/>
              <a:buNone/>
            </a:pPr>
            <a:r>
              <a:rPr lang="en" sz="1200">
                <a:latin typeface="Arial"/>
                <a:ea typeface="Arial"/>
                <a:cs typeface="Arial"/>
                <a:sym typeface="Arial"/>
              </a:rPr>
              <a:t>Some factors to consider include:</a:t>
            </a:r>
            <a:endParaRPr sz="1200">
              <a:latin typeface="Arial"/>
              <a:ea typeface="Arial"/>
              <a:cs typeface="Arial"/>
              <a:sym typeface="Arial"/>
            </a:endParaRPr>
          </a:p>
          <a:p>
            <a:pPr indent="-304800" lvl="0" marL="457200" rtl="0" algn="l">
              <a:spcBef>
                <a:spcPts val="1600"/>
              </a:spcBef>
              <a:spcAft>
                <a:spcPts val="0"/>
              </a:spcAft>
              <a:buSzPts val="1200"/>
              <a:buFont typeface="Arial"/>
              <a:buChar char="●"/>
            </a:pPr>
            <a:r>
              <a:rPr lang="en" sz="1200">
                <a:latin typeface="Arial"/>
                <a:ea typeface="Arial"/>
                <a:cs typeface="Arial"/>
                <a:sym typeface="Arial"/>
              </a:rPr>
              <a:t>Being male or female</a:t>
            </a:r>
            <a:endParaRPr sz="1200">
              <a:latin typeface="Arial"/>
              <a:ea typeface="Arial"/>
              <a:cs typeface="Arial"/>
              <a:sym typeface="Arial"/>
            </a:endParaRPr>
          </a:p>
          <a:p>
            <a:pPr indent="-304800" lvl="0" marL="457200" rtl="0" algn="l">
              <a:spcBef>
                <a:spcPts val="0"/>
              </a:spcBef>
              <a:spcAft>
                <a:spcPts val="0"/>
              </a:spcAft>
              <a:buSzPts val="1200"/>
              <a:buFont typeface="Arial"/>
              <a:buChar char="●"/>
            </a:pPr>
            <a:r>
              <a:rPr lang="en" sz="1200">
                <a:latin typeface="Arial"/>
                <a:ea typeface="Arial"/>
                <a:cs typeface="Arial"/>
                <a:sym typeface="Arial"/>
              </a:rPr>
              <a:t>Body build</a:t>
            </a:r>
            <a:endParaRPr sz="1200">
              <a:latin typeface="Arial"/>
              <a:ea typeface="Arial"/>
              <a:cs typeface="Arial"/>
              <a:sym typeface="Arial"/>
            </a:endParaRPr>
          </a:p>
          <a:p>
            <a:pPr indent="-304800" lvl="0" marL="457200" rtl="0" algn="l">
              <a:spcBef>
                <a:spcPts val="0"/>
              </a:spcBef>
              <a:spcAft>
                <a:spcPts val="0"/>
              </a:spcAft>
              <a:buSzPts val="1200"/>
              <a:buFont typeface="Arial"/>
              <a:buChar char="●"/>
            </a:pPr>
            <a:r>
              <a:rPr lang="en" sz="1200">
                <a:latin typeface="Arial"/>
                <a:ea typeface="Arial"/>
                <a:cs typeface="Arial"/>
                <a:sym typeface="Arial"/>
              </a:rPr>
              <a:t>Drinking on an empty stomach</a:t>
            </a:r>
            <a:endParaRPr sz="1200">
              <a:latin typeface="Arial"/>
              <a:ea typeface="Arial"/>
              <a:cs typeface="Arial"/>
              <a:sym typeface="Arial"/>
            </a:endParaRPr>
          </a:p>
          <a:p>
            <a:pPr indent="-304800" lvl="0" marL="457200" rtl="0" algn="l">
              <a:spcBef>
                <a:spcPts val="0"/>
              </a:spcBef>
              <a:spcAft>
                <a:spcPts val="0"/>
              </a:spcAft>
              <a:buSzPts val="1200"/>
              <a:buFont typeface="Arial"/>
              <a:buChar char="●"/>
            </a:pPr>
            <a:r>
              <a:rPr lang="en" sz="1200">
                <a:latin typeface="Arial"/>
                <a:ea typeface="Arial"/>
                <a:cs typeface="Arial"/>
                <a:sym typeface="Arial"/>
              </a:rPr>
              <a:t>Spacing out your drinks</a:t>
            </a:r>
            <a:endParaRPr sz="1200">
              <a:latin typeface="Arial"/>
              <a:ea typeface="Arial"/>
              <a:cs typeface="Arial"/>
              <a:sym typeface="Arial"/>
            </a:endParaRPr>
          </a:p>
        </p:txBody>
      </p:sp>
      <p:sp>
        <p:nvSpPr>
          <p:cNvPr id="110" name="Google Shape;110;p1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11" name="Google Shape;111;p18"/>
          <p:cNvSpPr txBox="1"/>
          <p:nvPr/>
        </p:nvSpPr>
        <p:spPr>
          <a:xfrm>
            <a:off x="2518175" y="4688750"/>
            <a:ext cx="5979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hlinkClick r:id="rId3"/>
              </a:rPr>
              <a:t>https://shop.ucsc.edu/alcohol-other-drugs/alcohol/your-body.html</a:t>
            </a:r>
            <a:endParaRPr sz="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9"/>
          <p:cNvSpPr/>
          <p:nvPr/>
        </p:nvSpPr>
        <p:spPr>
          <a:xfrm>
            <a:off x="319500" y="2431475"/>
            <a:ext cx="6670800" cy="998700"/>
          </a:xfrm>
          <a:prstGeom prst="rect">
            <a:avLst/>
          </a:prstGeom>
          <a:solidFill>
            <a:srgbClr val="DA21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9"/>
          <p:cNvSpPr/>
          <p:nvPr/>
        </p:nvSpPr>
        <p:spPr>
          <a:xfrm>
            <a:off x="319500" y="3505275"/>
            <a:ext cx="6670800" cy="1350600"/>
          </a:xfrm>
          <a:prstGeom prst="rect">
            <a:avLst/>
          </a:prstGeom>
          <a:solidFill>
            <a:srgbClr val="DA212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9"/>
          <p:cNvSpPr txBox="1"/>
          <p:nvPr>
            <p:ph idx="1" type="body"/>
          </p:nvPr>
        </p:nvSpPr>
        <p:spPr>
          <a:xfrm>
            <a:off x="319500" y="1853100"/>
            <a:ext cx="6870600" cy="3118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latin typeface="Arial"/>
                <a:ea typeface="Arial"/>
                <a:cs typeface="Arial"/>
                <a:sym typeface="Arial"/>
              </a:rPr>
              <a:t>Physiological factors play a role in alcohol absorption. Below is a comparison of males and females and how alcohol intake affects them differently.</a:t>
            </a:r>
            <a:endParaRPr>
              <a:latin typeface="Arial"/>
              <a:ea typeface="Arial"/>
              <a:cs typeface="Arial"/>
              <a:sym typeface="Arial"/>
            </a:endParaRPr>
          </a:p>
          <a:p>
            <a:pPr indent="0" lvl="0" marL="0" rtl="0" algn="l">
              <a:lnSpc>
                <a:spcPct val="100000"/>
              </a:lnSpc>
              <a:spcBef>
                <a:spcPts val="0"/>
              </a:spcBef>
              <a:spcAft>
                <a:spcPts val="0"/>
              </a:spcAft>
              <a:buClr>
                <a:schemeClr val="dk2"/>
              </a:buClr>
              <a:buSzPts val="1100"/>
              <a:buFont typeface="Arial"/>
              <a:buNone/>
            </a:pPr>
            <a:r>
              <a:t/>
            </a:r>
            <a:endParaRPr>
              <a:latin typeface="Arial"/>
              <a:ea typeface="Arial"/>
              <a:cs typeface="Arial"/>
              <a:sym typeface="Arial"/>
            </a:endParaRPr>
          </a:p>
          <a:p>
            <a:pPr indent="0" lvl="0" marL="0" rtl="0" algn="l">
              <a:spcBef>
                <a:spcPts val="0"/>
              </a:spcBef>
              <a:spcAft>
                <a:spcPts val="0"/>
              </a:spcAft>
              <a:buNone/>
            </a:pPr>
            <a:r>
              <a:rPr b="1" lang="en" sz="1200">
                <a:solidFill>
                  <a:srgbClr val="000000"/>
                </a:solidFill>
                <a:latin typeface="Arial"/>
                <a:ea typeface="Arial"/>
                <a:cs typeface="Arial"/>
                <a:sym typeface="Arial"/>
              </a:rPr>
              <a:t>Male</a:t>
            </a:r>
            <a:endParaRPr b="1" sz="1200">
              <a:solidFill>
                <a:srgbClr val="000000"/>
              </a:solidFill>
              <a:latin typeface="Arial"/>
              <a:ea typeface="Arial"/>
              <a:cs typeface="Arial"/>
              <a:sym typeface="Arial"/>
            </a:endParaRPr>
          </a:p>
          <a:p>
            <a:pPr indent="-304800" lvl="0" marL="457200" rtl="0" algn="l">
              <a:spcBef>
                <a:spcPts val="1600"/>
              </a:spcBef>
              <a:spcAft>
                <a:spcPts val="0"/>
              </a:spcAft>
              <a:buClr>
                <a:srgbClr val="000000"/>
              </a:buClr>
              <a:buSzPts val="1200"/>
              <a:buFont typeface="Arial"/>
              <a:buChar char="●"/>
            </a:pPr>
            <a:r>
              <a:rPr lang="en" sz="1200">
                <a:solidFill>
                  <a:srgbClr val="000000"/>
                </a:solidFill>
                <a:latin typeface="Arial"/>
                <a:ea typeface="Arial"/>
                <a:cs typeface="Arial"/>
                <a:sym typeface="Arial"/>
              </a:rPr>
              <a:t>Less body fat and more body water, which will dilute the alcohol concentration in the body.</a:t>
            </a:r>
            <a:endParaRPr sz="1200">
              <a:solidFill>
                <a:srgbClr val="000000"/>
              </a:solidFill>
              <a:latin typeface="Arial"/>
              <a:ea typeface="Arial"/>
              <a:cs typeface="Arial"/>
              <a:sym typeface="Arial"/>
            </a:endParaRPr>
          </a:p>
          <a:p>
            <a:pPr indent="-304800" lvl="0" marL="457200" rtl="0" algn="l">
              <a:spcBef>
                <a:spcPts val="0"/>
              </a:spcBef>
              <a:spcAft>
                <a:spcPts val="0"/>
              </a:spcAft>
              <a:buClr>
                <a:srgbClr val="000000"/>
              </a:buClr>
              <a:buSzPts val="1200"/>
              <a:buFont typeface="Arial"/>
              <a:buChar char="●"/>
            </a:pPr>
            <a:r>
              <a:rPr lang="en" sz="1200">
                <a:solidFill>
                  <a:srgbClr val="000000"/>
                </a:solidFill>
                <a:latin typeface="Arial"/>
                <a:ea typeface="Arial"/>
                <a:cs typeface="Arial"/>
                <a:sym typeface="Arial"/>
              </a:rPr>
              <a:t>Has more enzymes to break down alcohol.</a:t>
            </a:r>
            <a:endParaRPr sz="1200">
              <a:solidFill>
                <a:srgbClr val="000000"/>
              </a:solidFill>
              <a:latin typeface="Arial"/>
              <a:ea typeface="Arial"/>
              <a:cs typeface="Arial"/>
              <a:sym typeface="Arial"/>
            </a:endParaRPr>
          </a:p>
          <a:p>
            <a:pPr indent="0" lvl="0" marL="0" rtl="0" algn="l">
              <a:spcBef>
                <a:spcPts val="1600"/>
              </a:spcBef>
              <a:spcAft>
                <a:spcPts val="0"/>
              </a:spcAft>
              <a:buNone/>
            </a:pPr>
            <a:r>
              <a:rPr b="1" lang="en">
                <a:latin typeface="Arial"/>
                <a:ea typeface="Arial"/>
                <a:cs typeface="Arial"/>
                <a:sym typeface="Arial"/>
              </a:rPr>
              <a:t>Female</a:t>
            </a:r>
            <a:endParaRPr b="1">
              <a:latin typeface="Arial"/>
              <a:ea typeface="Arial"/>
              <a:cs typeface="Arial"/>
              <a:sym typeface="Arial"/>
            </a:endParaRPr>
          </a:p>
          <a:p>
            <a:pPr indent="-304800" lvl="0" marL="457200" rtl="0" algn="l">
              <a:spcBef>
                <a:spcPts val="1600"/>
              </a:spcBef>
              <a:spcAft>
                <a:spcPts val="0"/>
              </a:spcAft>
              <a:buSzPts val="1200"/>
              <a:buFont typeface="Arial"/>
              <a:buChar char="●"/>
            </a:pPr>
            <a:r>
              <a:rPr lang="en">
                <a:latin typeface="Arial"/>
                <a:ea typeface="Arial"/>
                <a:cs typeface="Arial"/>
                <a:sym typeface="Arial"/>
              </a:rPr>
              <a:t>More body fat and less body water, meaning a higher concentration of alcohol in the body.</a:t>
            </a:r>
            <a:endParaRPr>
              <a:latin typeface="Arial"/>
              <a:ea typeface="Arial"/>
              <a:cs typeface="Arial"/>
              <a:sym typeface="Arial"/>
            </a:endParaRPr>
          </a:p>
          <a:p>
            <a:pPr indent="-304800" lvl="0" marL="457200" rtl="0" algn="l">
              <a:spcBef>
                <a:spcPts val="0"/>
              </a:spcBef>
              <a:spcAft>
                <a:spcPts val="0"/>
              </a:spcAft>
              <a:buSzPts val="1200"/>
              <a:buFont typeface="Arial"/>
              <a:buChar char="●"/>
            </a:pPr>
            <a:r>
              <a:rPr lang="en">
                <a:latin typeface="Arial"/>
                <a:ea typeface="Arial"/>
                <a:cs typeface="Arial"/>
                <a:sym typeface="Arial"/>
              </a:rPr>
              <a:t>Has less enzymes to break down alcohol.</a:t>
            </a:r>
            <a:endParaRPr>
              <a:latin typeface="Arial"/>
              <a:ea typeface="Arial"/>
              <a:cs typeface="Arial"/>
              <a:sym typeface="Arial"/>
            </a:endParaRPr>
          </a:p>
          <a:p>
            <a:pPr indent="-304800" lvl="0" marL="457200" rtl="0" algn="l">
              <a:spcBef>
                <a:spcPts val="0"/>
              </a:spcBef>
              <a:spcAft>
                <a:spcPts val="0"/>
              </a:spcAft>
              <a:buSzPts val="1200"/>
              <a:buFont typeface="Arial"/>
              <a:buChar char="●"/>
            </a:pPr>
            <a:r>
              <a:rPr lang="en">
                <a:latin typeface="Arial"/>
                <a:ea typeface="Arial"/>
                <a:cs typeface="Arial"/>
                <a:sym typeface="Arial"/>
              </a:rPr>
              <a:t>Birth control pills that contain estrogen will slow down the alcohol elimination rate of the body.</a:t>
            </a:r>
            <a:endParaRPr>
              <a:solidFill>
                <a:srgbClr val="000000"/>
              </a:solidFill>
              <a:latin typeface="Arial"/>
              <a:ea typeface="Arial"/>
              <a:cs typeface="Arial"/>
              <a:sym typeface="Arial"/>
            </a:endParaRPr>
          </a:p>
        </p:txBody>
      </p:sp>
      <p:sp>
        <p:nvSpPr>
          <p:cNvPr id="119" name="Google Shape;119;p19"/>
          <p:cNvSpPr txBox="1"/>
          <p:nvPr>
            <p:ph type="title"/>
          </p:nvPr>
        </p:nvSpPr>
        <p:spPr>
          <a:xfrm>
            <a:off x="319500" y="936600"/>
            <a:ext cx="3889800" cy="75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latin typeface="Arial"/>
                <a:ea typeface="Arial"/>
                <a:cs typeface="Arial"/>
                <a:sym typeface="Arial"/>
              </a:rPr>
              <a:t>Alcohol </a:t>
            </a:r>
            <a:r>
              <a:rPr lang="en">
                <a:solidFill>
                  <a:srgbClr val="FF0000"/>
                </a:solidFill>
                <a:latin typeface="Arial"/>
                <a:ea typeface="Arial"/>
                <a:cs typeface="Arial"/>
                <a:sym typeface="Arial"/>
              </a:rPr>
              <a:t>Absorption</a:t>
            </a:r>
            <a:endParaRPr>
              <a:solidFill>
                <a:srgbClr val="FF0000"/>
              </a:solidFill>
              <a:latin typeface="Arial"/>
              <a:ea typeface="Arial"/>
              <a:cs typeface="Arial"/>
              <a:sym typeface="Arial"/>
            </a:endParaRPr>
          </a:p>
        </p:txBody>
      </p:sp>
      <p:sp>
        <p:nvSpPr>
          <p:cNvPr id="120" name="Google Shape;120;p1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1" name="Google Shape;121;p19"/>
          <p:cNvSpPr txBox="1"/>
          <p:nvPr/>
        </p:nvSpPr>
        <p:spPr>
          <a:xfrm>
            <a:off x="319500" y="4772750"/>
            <a:ext cx="3575700" cy="22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900" u="sng">
                <a:solidFill>
                  <a:schemeClr val="hlink"/>
                </a:solidFill>
                <a:hlinkClick r:id="rId3"/>
              </a:rPr>
              <a:t>https://shop.ucsc.edu/alcohol-other-drugs/alcohol/your-body.html</a:t>
            </a:r>
            <a:endParaRPr sz="900">
              <a:solidFill>
                <a:schemeClr val="dk2"/>
              </a:solidFill>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0"/>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Alcohol </a:t>
            </a:r>
            <a:r>
              <a:rPr lang="en" sz="2400">
                <a:solidFill>
                  <a:srgbClr val="FF0000"/>
                </a:solidFill>
                <a:latin typeface="Arial"/>
                <a:ea typeface="Arial"/>
                <a:cs typeface="Arial"/>
                <a:sym typeface="Arial"/>
              </a:rPr>
              <a:t>Absorption</a:t>
            </a:r>
            <a:endParaRPr sz="2400">
              <a:solidFill>
                <a:srgbClr val="FF0000"/>
              </a:solidFill>
              <a:latin typeface="Arial"/>
              <a:ea typeface="Arial"/>
              <a:cs typeface="Arial"/>
              <a:sym typeface="Arial"/>
            </a:endParaRPr>
          </a:p>
        </p:txBody>
      </p:sp>
      <p:sp>
        <p:nvSpPr>
          <p:cNvPr id="127" name="Google Shape;127;p20"/>
          <p:cNvSpPr txBox="1"/>
          <p:nvPr/>
        </p:nvSpPr>
        <p:spPr>
          <a:xfrm>
            <a:off x="2400250" y="1264450"/>
            <a:ext cx="6118500" cy="302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Other factors that play a role in alcohol absorption include how you drink, such as drinking on an empty stomach and spacing out your drinks for reasonable consumption.</a:t>
            </a:r>
            <a:endParaRPr sz="1200"/>
          </a:p>
          <a:p>
            <a:pPr indent="0" lvl="0" marL="0" rtl="0" algn="l">
              <a:spcBef>
                <a:spcPts val="0"/>
              </a:spcBef>
              <a:spcAft>
                <a:spcPts val="0"/>
              </a:spcAft>
              <a:buNone/>
            </a:pPr>
            <a:r>
              <a:t/>
            </a:r>
            <a:endParaRPr sz="1200"/>
          </a:p>
          <a:p>
            <a:pPr indent="0" lvl="0" marL="0" rtl="0" algn="l">
              <a:lnSpc>
                <a:spcPct val="115000"/>
              </a:lnSpc>
              <a:spcBef>
                <a:spcPts val="0"/>
              </a:spcBef>
              <a:spcAft>
                <a:spcPts val="0"/>
              </a:spcAft>
              <a:buClr>
                <a:schemeClr val="dk2"/>
              </a:buClr>
              <a:buSzPts val="1100"/>
              <a:buFont typeface="Arial"/>
              <a:buNone/>
            </a:pPr>
            <a:r>
              <a:rPr b="1" lang="en" sz="1200">
                <a:solidFill>
                  <a:schemeClr val="dk2"/>
                </a:solidFill>
              </a:rPr>
              <a:t>Food Consumption</a:t>
            </a:r>
            <a:endParaRPr b="1" sz="1200">
              <a:solidFill>
                <a:schemeClr val="dk2"/>
              </a:solidFill>
            </a:endParaRPr>
          </a:p>
          <a:p>
            <a:pPr indent="0" lvl="0" marL="0" rtl="0" algn="l">
              <a:lnSpc>
                <a:spcPct val="115000"/>
              </a:lnSpc>
              <a:spcBef>
                <a:spcPts val="1600"/>
              </a:spcBef>
              <a:spcAft>
                <a:spcPts val="0"/>
              </a:spcAft>
              <a:buClr>
                <a:schemeClr val="dk2"/>
              </a:buClr>
              <a:buSzPts val="1100"/>
              <a:buFont typeface="Arial"/>
              <a:buNone/>
            </a:pPr>
            <a:r>
              <a:rPr lang="en" sz="1200">
                <a:solidFill>
                  <a:schemeClr val="dk2"/>
                </a:solidFill>
              </a:rPr>
              <a:t>Drinking on an empty stomach allows for alcohol to be absorbed and metabolized quicker than having food in your system.</a:t>
            </a:r>
            <a:endParaRPr sz="1200">
              <a:solidFill>
                <a:schemeClr val="dk2"/>
              </a:solidFill>
            </a:endParaRPr>
          </a:p>
          <a:p>
            <a:pPr indent="0" lvl="0" marL="0" rtl="0" algn="l">
              <a:lnSpc>
                <a:spcPct val="115000"/>
              </a:lnSpc>
              <a:spcBef>
                <a:spcPts val="1600"/>
              </a:spcBef>
              <a:spcAft>
                <a:spcPts val="1600"/>
              </a:spcAft>
              <a:buClr>
                <a:schemeClr val="dk2"/>
              </a:buClr>
              <a:buSzPts val="1100"/>
              <a:buFont typeface="Arial"/>
              <a:buNone/>
            </a:pPr>
            <a:r>
              <a:rPr lang="en" sz="1200">
                <a:solidFill>
                  <a:schemeClr val="dk2"/>
                </a:solidFill>
              </a:rPr>
              <a:t>Having food in your system, such as protein and carbohydrates, slows down the absorption process as protein and carbohydrates will get metabolized first.</a:t>
            </a:r>
            <a:endParaRPr sz="1200"/>
          </a:p>
        </p:txBody>
      </p:sp>
      <p:sp>
        <p:nvSpPr>
          <p:cNvPr id="128" name="Google Shape;128;p2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9" name="Google Shape;129;p20"/>
          <p:cNvSpPr txBox="1"/>
          <p:nvPr/>
        </p:nvSpPr>
        <p:spPr>
          <a:xfrm>
            <a:off x="2464600" y="4713800"/>
            <a:ext cx="51648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900" u="sng">
                <a:solidFill>
                  <a:schemeClr val="hlink"/>
                </a:solidFill>
                <a:hlinkClick r:id="rId3"/>
              </a:rPr>
              <a:t>https://shop.ucsc.edu/alcohol-other-drugs/alcohol/your-body.html</a:t>
            </a:r>
            <a:endParaRPr sz="900">
              <a:solidFill>
                <a:schemeClr val="dk2"/>
              </a:solidFill>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1"/>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Arial"/>
                <a:ea typeface="Arial"/>
                <a:cs typeface="Arial"/>
                <a:sym typeface="Arial"/>
              </a:rPr>
              <a:t>Alcohol </a:t>
            </a:r>
            <a:r>
              <a:rPr lang="en" sz="2400">
                <a:solidFill>
                  <a:srgbClr val="FF0000"/>
                </a:solidFill>
                <a:latin typeface="Arial"/>
                <a:ea typeface="Arial"/>
                <a:cs typeface="Arial"/>
                <a:sym typeface="Arial"/>
              </a:rPr>
              <a:t>Absorption</a:t>
            </a:r>
            <a:endParaRPr sz="2400">
              <a:solidFill>
                <a:srgbClr val="FF0000"/>
              </a:solidFill>
              <a:latin typeface="Arial"/>
              <a:ea typeface="Arial"/>
              <a:cs typeface="Arial"/>
              <a:sym typeface="Arial"/>
            </a:endParaRPr>
          </a:p>
        </p:txBody>
      </p:sp>
      <p:sp>
        <p:nvSpPr>
          <p:cNvPr id="135" name="Google Shape;135;p21"/>
          <p:cNvSpPr txBox="1"/>
          <p:nvPr/>
        </p:nvSpPr>
        <p:spPr>
          <a:xfrm>
            <a:off x="2400250" y="1264450"/>
            <a:ext cx="6118500" cy="3023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200">
                <a:solidFill>
                  <a:schemeClr val="dk2"/>
                </a:solidFill>
              </a:rPr>
              <a:t>Reasonable Consumption</a:t>
            </a:r>
            <a:endParaRPr b="1" sz="1200">
              <a:solidFill>
                <a:schemeClr val="dk2"/>
              </a:solidFill>
            </a:endParaRPr>
          </a:p>
          <a:p>
            <a:pPr indent="0" lvl="0" marL="0" rtl="0" algn="l">
              <a:lnSpc>
                <a:spcPct val="115000"/>
              </a:lnSpc>
              <a:spcBef>
                <a:spcPts val="1600"/>
              </a:spcBef>
              <a:spcAft>
                <a:spcPts val="0"/>
              </a:spcAft>
              <a:buNone/>
            </a:pPr>
            <a:r>
              <a:rPr lang="en" sz="1200">
                <a:solidFill>
                  <a:schemeClr val="dk2"/>
                </a:solidFill>
              </a:rPr>
              <a:t>By spacing out how many drinks you have per hour, you can control your blood alcohol content. Consuming many drinks per hour will overtax your liver’s ability to metabolize alcohol.</a:t>
            </a:r>
            <a:endParaRPr sz="1200">
              <a:solidFill>
                <a:schemeClr val="dk2"/>
              </a:solidFill>
            </a:endParaRPr>
          </a:p>
          <a:p>
            <a:pPr indent="0" lvl="0" marL="0" rtl="0" algn="l">
              <a:lnSpc>
                <a:spcPct val="115000"/>
              </a:lnSpc>
              <a:spcBef>
                <a:spcPts val="1600"/>
              </a:spcBef>
              <a:spcAft>
                <a:spcPts val="0"/>
              </a:spcAft>
              <a:buNone/>
            </a:pPr>
            <a:r>
              <a:rPr lang="en" sz="1200">
                <a:solidFill>
                  <a:schemeClr val="dk2"/>
                </a:solidFill>
              </a:rPr>
              <a:t>Lower risk drinking would be considered as having zero to one standard drink per day for women and up to two drinks per day for men.</a:t>
            </a:r>
            <a:endParaRPr sz="1200">
              <a:solidFill>
                <a:srgbClr val="FF0000"/>
              </a:solidFill>
            </a:endParaRPr>
          </a:p>
          <a:p>
            <a:pPr indent="0" lvl="0" marL="0" rtl="0" algn="l">
              <a:lnSpc>
                <a:spcPct val="115000"/>
              </a:lnSpc>
              <a:spcBef>
                <a:spcPts val="1600"/>
              </a:spcBef>
              <a:spcAft>
                <a:spcPts val="0"/>
              </a:spcAft>
              <a:buNone/>
            </a:pPr>
            <a:r>
              <a:t/>
            </a:r>
            <a:endParaRPr sz="1200">
              <a:solidFill>
                <a:schemeClr val="dk2"/>
              </a:solidFill>
            </a:endParaRPr>
          </a:p>
          <a:p>
            <a:pPr indent="0" lvl="0" marL="0" rtl="0" algn="l">
              <a:lnSpc>
                <a:spcPct val="115000"/>
              </a:lnSpc>
              <a:spcBef>
                <a:spcPts val="1600"/>
              </a:spcBef>
              <a:spcAft>
                <a:spcPts val="1600"/>
              </a:spcAft>
              <a:buNone/>
            </a:pPr>
            <a:r>
              <a:t/>
            </a:r>
            <a:endParaRPr b="1" sz="1200">
              <a:solidFill>
                <a:schemeClr val="dk2"/>
              </a:solidFill>
            </a:endParaRPr>
          </a:p>
        </p:txBody>
      </p:sp>
      <p:sp>
        <p:nvSpPr>
          <p:cNvPr id="136" name="Google Shape;136;p2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7" name="Google Shape;137;p21"/>
          <p:cNvSpPr txBox="1"/>
          <p:nvPr/>
        </p:nvSpPr>
        <p:spPr>
          <a:xfrm>
            <a:off x="2432500" y="4713800"/>
            <a:ext cx="62571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900" u="sng">
                <a:solidFill>
                  <a:schemeClr val="hlink"/>
                </a:solidFill>
                <a:hlinkClick r:id="rId3"/>
              </a:rPr>
              <a:t>https://shop.ucsc.edu/alcohol-other-drugs/alcohol/your-body.html</a:t>
            </a:r>
            <a:endParaRPr sz="900">
              <a:solidFill>
                <a:schemeClr val="dk2"/>
              </a:solidFill>
            </a:endParaRPr>
          </a:p>
          <a:p>
            <a:pPr indent="0" lvl="0" marL="0" rtl="0" algn="l">
              <a:spcBef>
                <a:spcPts val="0"/>
              </a:spcBef>
              <a:spcAft>
                <a:spcPts val="0"/>
              </a:spcAft>
              <a:buNone/>
            </a:pPr>
            <a:r>
              <a:rPr lang="en" sz="900" u="sng">
                <a:solidFill>
                  <a:schemeClr val="hlink"/>
                </a:solidFill>
                <a:hlinkClick r:id="rId4"/>
              </a:rPr>
              <a:t>https://www.rethinkingdrinking.niaaa.nih.gov/how-much-is-too-much/is-your-drinking-pattern-risky/Drinking-Levels.aspx</a:t>
            </a:r>
            <a:endParaRPr sz="900">
              <a:solidFill>
                <a:schemeClr val="dk2"/>
              </a:solidFill>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